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4"/>
  </p:notesMasterIdLst>
  <p:sldIdLst>
    <p:sldId id="256" r:id="rId2"/>
    <p:sldId id="258" r:id="rId3"/>
    <p:sldId id="263" r:id="rId4"/>
    <p:sldId id="259" r:id="rId5"/>
    <p:sldId id="261" r:id="rId6"/>
    <p:sldId id="262" r:id="rId7"/>
    <p:sldId id="264" r:id="rId8"/>
    <p:sldId id="265" r:id="rId9"/>
    <p:sldId id="268" r:id="rId10"/>
    <p:sldId id="295" r:id="rId11"/>
    <p:sldId id="269" r:id="rId12"/>
    <p:sldId id="271" r:id="rId13"/>
    <p:sldId id="272" r:id="rId14"/>
    <p:sldId id="29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94" r:id="rId26"/>
    <p:sldId id="283" r:id="rId27"/>
    <p:sldId id="286" r:id="rId28"/>
    <p:sldId id="284" r:id="rId29"/>
    <p:sldId id="287" r:id="rId30"/>
    <p:sldId id="296" r:id="rId31"/>
    <p:sldId id="285" r:id="rId32"/>
    <p:sldId id="29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F82C99-F87D-42BE-9000-904E76BD53A5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191DD-4E6D-4D8C-B725-C54C2DDDB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22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91DD-4E6D-4D8C-B725-C54C2DDDBD4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3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35C2-ADDF-4AC9-813D-F16ABB1D2789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8515-1012-49E8-BEB4-22D7F23D1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18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35C2-ADDF-4AC9-813D-F16ABB1D2789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8515-1012-49E8-BEB4-22D7F23D1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775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7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7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35C2-ADDF-4AC9-813D-F16ABB1D2789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8515-1012-49E8-BEB4-22D7F23D1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52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35C2-ADDF-4AC9-813D-F16ABB1D2789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8515-1012-49E8-BEB4-22D7F23D1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635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35C2-ADDF-4AC9-813D-F16ABB1D2789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8515-1012-49E8-BEB4-22D7F23D1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05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35C2-ADDF-4AC9-813D-F16ABB1D2789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8515-1012-49E8-BEB4-22D7F23D1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7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35C2-ADDF-4AC9-813D-F16ABB1D2789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8515-1012-49E8-BEB4-22D7F23D1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65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35C2-ADDF-4AC9-813D-F16ABB1D2789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8515-1012-49E8-BEB4-22D7F23D1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2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35C2-ADDF-4AC9-813D-F16ABB1D2789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8515-1012-49E8-BEB4-22D7F23D1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27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9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35C2-ADDF-4AC9-813D-F16ABB1D2789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8515-1012-49E8-BEB4-22D7F23D1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5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35C2-ADDF-4AC9-813D-F16ABB1D2789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8515-1012-49E8-BEB4-22D7F23D1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38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735C2-ADDF-4AC9-813D-F16ABB1D2789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48515-1012-49E8-BEB4-22D7F23D1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6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" y="1"/>
            <a:ext cx="12191999" cy="9525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بسمه تعالی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" y="952501"/>
            <a:ext cx="12191999" cy="590549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fa-IR" dirty="0" smtClean="0">
                <a:cs typeface="B Titr" panose="00000700000000000000" pitchFamily="2" charset="-78"/>
              </a:rPr>
              <a:t>دانشگاه علوم پزشکی جندی شاپور اهواز</a:t>
            </a:r>
          </a:p>
          <a:p>
            <a:endParaRPr lang="fa-IR" dirty="0">
              <a:cs typeface="B Titr" panose="00000700000000000000" pitchFamily="2" charset="-78"/>
            </a:endParaRPr>
          </a:p>
          <a:p>
            <a:endParaRPr lang="fa-IR" sz="5800" b="1" dirty="0" smtClean="0">
              <a:latin typeface="IranNastaliq" panose="02020505000000020003" pitchFamily="18" charset="0"/>
              <a:cs typeface="IranNastaliq" panose="02020505000000020003" pitchFamily="18" charset="0"/>
            </a:endParaRPr>
          </a:p>
          <a:p>
            <a:r>
              <a:rPr lang="fa-IR" sz="5800" b="1" dirty="0" smtClean="0">
                <a:solidFill>
                  <a:srgbClr val="0070C0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شهرام خمیسی</a:t>
            </a:r>
          </a:p>
          <a:p>
            <a:r>
              <a:rPr lang="fa-IR" sz="5800" b="1" dirty="0" smtClean="0">
                <a:solidFill>
                  <a:srgbClr val="0070C0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 </a:t>
            </a:r>
          </a:p>
          <a:p>
            <a:r>
              <a:rPr lang="fa-IR" sz="42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کارشناس ارشد پرستاری ( گرایش داخلی – جراحی ) </a:t>
            </a:r>
          </a:p>
          <a:p>
            <a:r>
              <a:rPr lang="fa-IR" sz="42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پاییز </a:t>
            </a:r>
            <a:r>
              <a:rPr lang="fa-IR" sz="4200" dirty="0" smtClean="0">
                <a:latin typeface="IranNastaliq" panose="02020505000000020003" pitchFamily="18" charset="0"/>
                <a:cs typeface="2  Davat" pitchFamily="2" charset="-78"/>
              </a:rPr>
              <a:t>1401</a:t>
            </a:r>
            <a:endParaRPr lang="fa-IR" sz="4200" dirty="0">
              <a:latin typeface="IranNastaliq" panose="02020505000000020003" pitchFamily="18" charset="0"/>
              <a:cs typeface="2  Davat" pitchFamily="2" charset="-78"/>
            </a:endParaRPr>
          </a:p>
          <a:p>
            <a:endParaRPr lang="fa-IR" dirty="0" smtClean="0">
              <a:cs typeface="B Titr" panose="00000700000000000000" pitchFamily="2" charset="-78"/>
            </a:endParaRPr>
          </a:p>
          <a:p>
            <a:r>
              <a:rPr lang="fa-IR" sz="8000" dirty="0">
                <a:solidFill>
                  <a:srgbClr val="FF0000"/>
                </a:solidFill>
                <a:cs typeface="B Titr" panose="00000700000000000000" pitchFamily="2" charset="-78"/>
              </a:rPr>
              <a:t>محاسبات دارویی</a:t>
            </a:r>
            <a:endParaRPr lang="en-US" sz="80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1608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31"/>
            <a:ext cx="10515600" cy="604359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b="1" dirty="0">
                <a:cs typeface="B Mitra" pitchFamily="2" charset="-78"/>
              </a:rPr>
              <a:t>تبدیل میلی اکی والان به میلی گرم</a:t>
            </a:r>
            <a:endParaRPr lang="en-US" b="1" dirty="0">
              <a:cs typeface="B Mitra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r" rtl="1">
                  <a:buFont typeface="Courier New" panose="02070309020205020404" pitchFamily="49" charset="0"/>
                  <a:buChar char="o"/>
                </a:pPr>
                <a:r>
                  <a:rPr lang="fa-IR" dirty="0">
                    <a:cs typeface="B Mitra" pitchFamily="2" charset="-78"/>
                  </a:rPr>
                  <a:t>ظرفیت املاح شایع </a:t>
                </a:r>
                <a:r>
                  <a:rPr lang="fa-IR" dirty="0" smtClean="0">
                    <a:cs typeface="B Mitra" pitchFamily="2" charset="-78"/>
                  </a:rPr>
                  <a:t>:</a:t>
                </a:r>
                <a:endParaRPr lang="fa-IR" dirty="0">
                  <a:cs typeface="B Mitra" pitchFamily="2" charset="-78"/>
                </a:endParaRPr>
              </a:p>
              <a:p>
                <a:pPr lvl="1" algn="r" rtl="1">
                  <a:buFont typeface="Wingdings" panose="05000000000000000000" pitchFamily="2" charset="2"/>
                  <a:buChar char="§"/>
                </a:pPr>
                <a:r>
                  <a:rPr lang="fa-IR" dirty="0">
                    <a:cs typeface="B Mitra" pitchFamily="2" charset="-78"/>
                  </a:rPr>
                  <a:t>کلرور پتاسیم </a:t>
                </a:r>
                <a:r>
                  <a:rPr lang="fa-IR" dirty="0" smtClean="0">
                    <a:cs typeface="B Mitra" pitchFamily="2" charset="-78"/>
                  </a:rPr>
                  <a:t>:1                       </a:t>
                </a:r>
                <a:r>
                  <a:rPr lang="en-US" dirty="0" smtClean="0">
                    <a:cs typeface="B Mitra" pitchFamily="2" charset="-78"/>
                  </a:rPr>
                  <a:t> </a:t>
                </a:r>
                <a:r>
                  <a:rPr lang="fa-IR" dirty="0" smtClean="0">
                    <a:cs typeface="B Mitra" pitchFamily="2" charset="-78"/>
                  </a:rPr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a-IR">
                            <a:latin typeface="Cambria Math" panose="02040503050406030204" pitchFamily="18" charset="0"/>
                            <a:cs typeface="B Mitra" pitchFamily="2" charset="-78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fa-IR">
                            <a:latin typeface="Cambria Math" panose="02040503050406030204" pitchFamily="18" charset="0"/>
                            <a:cs typeface="B Mitra" pitchFamily="2" charset="-78"/>
                          </a:rPr>
                          <m:t>گرم</m:t>
                        </m:r>
                        <m:r>
                          <m:rPr>
                            <m:nor/>
                          </m:rPr>
                          <a:rPr lang="fa-IR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fa-IR">
                            <a:latin typeface="Cambria Math" panose="02040503050406030204" pitchFamily="18" charset="0"/>
                          </a:rPr>
                          <m:t>وزن مولکولی  </m:t>
                        </m:r>
                      </m:num>
                      <m:den>
                        <m:r>
                          <m:rPr>
                            <m:nor/>
                          </m:rPr>
                          <a:rPr lang="fa-IR">
                            <a:latin typeface="Cambria Math" panose="02040503050406030204" pitchFamily="18" charset="0"/>
                          </a:rPr>
                          <m:t>ظ</m:t>
                        </m:r>
                        <m:r>
                          <a:rPr lang="fa-IR" i="1">
                            <a:latin typeface="Cambria Math" panose="02040503050406030204" pitchFamily="18" charset="0"/>
                          </a:rPr>
                          <m:t>رفیت</m:t>
                        </m:r>
                      </m:den>
                    </m:f>
                  </m:oMath>
                </a14:m>
                <a:r>
                  <a:rPr lang="en-US" dirty="0" smtClean="0">
                    <a:cs typeface="B Mitra" pitchFamily="2" charset="-78"/>
                  </a:rPr>
                  <a:t>       </a:t>
                </a:r>
                <a:r>
                  <a:rPr lang="fa-IR" dirty="0" smtClean="0">
                    <a:cs typeface="B Mitra" pitchFamily="2" charset="-78"/>
                  </a:rPr>
                  <a:t>  =  یک اکی </a:t>
                </a:r>
                <a:r>
                  <a:rPr lang="fa-IR" dirty="0">
                    <a:cs typeface="B Mitra" pitchFamily="2" charset="-78"/>
                  </a:rPr>
                  <a:t>والان</a:t>
                </a:r>
              </a:p>
              <a:p>
                <a:pPr lvl="1" algn="r" rtl="1">
                  <a:buFont typeface="Wingdings" panose="05000000000000000000" pitchFamily="2" charset="2"/>
                  <a:buChar char="§"/>
                </a:pPr>
                <a:r>
                  <a:rPr lang="fa-IR" dirty="0">
                    <a:cs typeface="B Mitra" pitchFamily="2" charset="-78"/>
                  </a:rPr>
                  <a:t>کلرور سدیم : 1</a:t>
                </a:r>
              </a:p>
              <a:p>
                <a:pPr lvl="1" algn="r" rtl="1">
                  <a:buFont typeface="Wingdings" panose="05000000000000000000" pitchFamily="2" charset="2"/>
                  <a:buChar char="§"/>
                </a:pPr>
                <a:r>
                  <a:rPr lang="fa-IR" dirty="0">
                    <a:cs typeface="B Mitra" pitchFamily="2" charset="-78"/>
                  </a:rPr>
                  <a:t>سدیم بی کربنات :1</a:t>
                </a:r>
              </a:p>
              <a:p>
                <a:pPr lvl="1" algn="r" rtl="1">
                  <a:buFont typeface="Wingdings" panose="05000000000000000000" pitchFamily="2" charset="2"/>
                  <a:buChar char="§"/>
                </a:pPr>
                <a:r>
                  <a:rPr lang="fa-IR" dirty="0">
                    <a:cs typeface="B Mitra" pitchFamily="2" charset="-78"/>
                  </a:rPr>
                  <a:t>سولفات منیزیم </a:t>
                </a:r>
                <a:r>
                  <a:rPr lang="fa-IR" dirty="0"/>
                  <a:t>: </a:t>
                </a:r>
                <a:r>
                  <a:rPr lang="fa-IR" dirty="0" smtClean="0">
                    <a:cs typeface="B Mitra" pitchFamily="2" charset="-78"/>
                  </a:rPr>
                  <a:t>2</a:t>
                </a:r>
                <a:endParaRPr lang="en-US" dirty="0" smtClean="0">
                  <a:cs typeface="B Mitra" pitchFamily="2" charset="-78"/>
                </a:endParaRPr>
              </a:p>
              <a:p>
                <a:pPr lvl="1" algn="r" rtl="1">
                  <a:buFont typeface="Wingdings" panose="05000000000000000000" pitchFamily="2" charset="2"/>
                  <a:buChar char="§"/>
                </a:pPr>
                <a:endParaRPr lang="en-US" dirty="0"/>
              </a:p>
              <a:p>
                <a:pPr lvl="1" algn="r" rtl="1">
                  <a:buFont typeface="Wingdings" panose="05000000000000000000" pitchFamily="2" charset="2"/>
                  <a:buChar char="§"/>
                </a:pPr>
                <a:endParaRPr lang="en-US" dirty="0" smtClean="0"/>
              </a:p>
              <a:p>
                <a:pPr lvl="1" algn="r" rtl="1">
                  <a:buFont typeface="Wingdings" panose="05000000000000000000" pitchFamily="2" charset="2"/>
                  <a:buChar char="§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022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480685"/>
              </p:ext>
            </p:extLst>
          </p:nvPr>
        </p:nvGraphicFramePr>
        <p:xfrm>
          <a:off x="974382" y="4784890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683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991" y="207818"/>
            <a:ext cx="11700164" cy="84166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r" rtl="1"/>
            <a:r>
              <a:rPr lang="fa-IR" sz="2400" dirty="0" smtClean="0">
                <a:cs typeface="B Mitra" panose="00000400000000000000" pitchFamily="2" charset="-78"/>
              </a:rPr>
              <a:t>لذا برای بدست آوردن 100 سی سی دکستروز 12/5 درصد باید 83/3 سی سی از سرم  دکستروز5 درصد و 16/6 سی سی از ویال دکستروز 50 درصد را با هم مخلوط کرد .</a:t>
            </a:r>
            <a:endParaRPr lang="en-US" sz="2400" dirty="0">
              <a:cs typeface="B Mitra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83061" y="1071517"/>
                <a:ext cx="11700163" cy="5476008"/>
              </a:xfrm>
              <a:solidFill>
                <a:srgbClr val="FFC000"/>
              </a:solidFill>
            </p:spPr>
            <p:txBody>
              <a:bodyPr>
                <a:normAutofit fontScale="92500" lnSpcReduction="10000"/>
              </a:bodyPr>
              <a:lstStyle/>
              <a:p>
                <a:pPr algn="l" rtl="1"/>
                <a:r>
                  <a:rPr lang="fa-IR" dirty="0" smtClean="0">
                    <a:solidFill>
                      <a:schemeClr val="tx1"/>
                    </a:solidFill>
                    <a:cs typeface="B Mitra" panose="00000400000000000000" pitchFamily="2" charset="-78"/>
                  </a:rPr>
                  <a:t>مثال :</a:t>
                </a:r>
                <a:r>
                  <a:rPr lang="en-US" dirty="0" smtClean="0">
                    <a:solidFill>
                      <a:schemeClr val="tx1"/>
                    </a:solidFill>
                    <a:cs typeface="B Mitra" panose="00000400000000000000" pitchFamily="2" charset="-78"/>
                  </a:rPr>
                  <a:t>  </a:t>
                </a:r>
                <a:r>
                  <a:rPr lang="fa-IR" dirty="0" smtClean="0">
                    <a:solidFill>
                      <a:schemeClr val="tx1"/>
                    </a:solidFill>
                    <a:cs typeface="B Mitra" panose="00000400000000000000" pitchFamily="2" charset="-78"/>
                  </a:rPr>
                  <a:t>با توجه به اینکه </a:t>
                </a:r>
                <a:r>
                  <a:rPr lang="en-US" dirty="0" smtClean="0">
                    <a:solidFill>
                      <a:schemeClr val="tx1"/>
                    </a:solidFill>
                    <a:cs typeface="B Mitra" panose="00000400000000000000" pitchFamily="2" charset="-78"/>
                  </a:rPr>
                  <a:t>KCL</a:t>
                </a:r>
                <a:r>
                  <a:rPr lang="fa-IR" dirty="0" smtClean="0">
                    <a:solidFill>
                      <a:schemeClr val="tx1"/>
                    </a:solidFill>
                    <a:cs typeface="B Mitra" panose="00000400000000000000" pitchFamily="2" charset="-78"/>
                  </a:rPr>
                  <a:t> موجود 15% است ، یک سی سی از آن معادل چند میلی اکی والان است ؟</a:t>
                </a:r>
                <a:endParaRPr lang="fa-IR" i="1" dirty="0" smtClean="0">
                  <a:solidFill>
                    <a:schemeClr val="tx1"/>
                  </a:solidFill>
                  <a:latin typeface="Cambria Math" panose="02040503050406030204" pitchFamily="18" charset="0"/>
                  <a:cs typeface="B Mitra" panose="00000400000000000000" pitchFamily="2" charset="-78"/>
                </a:endParaRPr>
              </a:p>
              <a:p>
                <a:pPr algn="l"/>
                <a:r>
                  <a:rPr lang="fa-IR" dirty="0" smtClean="0">
                    <a:solidFill>
                      <a:schemeClr val="tx1"/>
                    </a:solidFill>
                    <a:cs typeface="B Mitra" panose="00000400000000000000" pitchFamily="2" charset="-78"/>
                  </a:rPr>
                  <a:t>گرم)</a:t>
                </a:r>
                <a:r>
                  <a:rPr lang="en-US" dirty="0" smtClean="0">
                    <a:solidFill>
                      <a:schemeClr val="tx1"/>
                    </a:solidFill>
                    <a:cs typeface="B Mitra" panose="00000400000000000000" pitchFamily="2" charset="-78"/>
                  </a:rPr>
                  <a:t>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ملکولی</m:t>
                        </m:r>
                        <m:r>
                          <a:rPr lang="fa-I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وزن</m:t>
                        </m:r>
                      </m:num>
                      <m:den>
                        <m:r>
                          <a:rPr lang="fa-I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ظرفیت</m:t>
                        </m:r>
                      </m:den>
                    </m:f>
                    <m:r>
                      <a:rPr lang="fa-IR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  <a:cs typeface="B Mitra" panose="00000400000000000000" pitchFamily="2" charset="-78"/>
                  </a:rPr>
                  <a:t>=  1Eq   </a:t>
                </a: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cs typeface="B Mitra" panose="00000400000000000000" pitchFamily="2" charset="-78"/>
                  </a:rPr>
                  <a:t>K :39 </a:t>
                </a: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cs typeface="B Mitra" panose="00000400000000000000" pitchFamily="2" charset="-78"/>
                  </a:rPr>
                  <a:t>CL: 35/5</a:t>
                </a: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cs typeface="B Mitra" panose="00000400000000000000" pitchFamily="2" charset="-78"/>
                  </a:rPr>
                  <a:t>KCL = 39 + 35/5 = 74/5   </a:t>
                </a:r>
              </a:p>
              <a:p>
                <a:pPr algn="l"/>
                <a14:m>
                  <m:oMath xmlns:m="http://schemas.openxmlformats.org/officeDocument/2006/math">
                    <m:r>
                      <a:rPr lang="en-US" dirty="0">
                        <a:solidFill>
                          <a:schemeClr val="tx1"/>
                        </a:solidFill>
                        <a:latin typeface="Cambria Math"/>
                      </a:rPr>
                      <m:t>1</m:t>
                    </m:r>
                    <m:r>
                      <m:rPr>
                        <m:sty m:val="p"/>
                      </m:rPr>
                      <a:rPr lang="en-US" dirty="0">
                        <a:solidFill>
                          <a:schemeClr val="tx1"/>
                        </a:solidFill>
                        <a:latin typeface="Cambria Math"/>
                      </a:rPr>
                      <m:t>Eq</m:t>
                    </m:r>
                  </m:oMath>
                </a14:m>
                <a:r>
                  <a:rPr lang="en-US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 </a:t>
                </a:r>
                <a:r>
                  <a:rPr lang="en-US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KCL</a:t>
                </a:r>
                <a:r>
                  <a:rPr lang="en-US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US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39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35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.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74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.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𝑔𝑟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/>
                      </a:rPr>
                      <m:t>1</m:t>
                    </m:r>
                    <m:r>
                      <m:rPr>
                        <m:sty m:val="p"/>
                      </m:rPr>
                      <a:rPr lang="en-US" b="0" i="0" dirty="0" smtClean="0">
                        <a:solidFill>
                          <a:schemeClr val="tx1"/>
                        </a:solidFill>
                        <a:latin typeface="Cambria Math"/>
                      </a:rPr>
                      <m:t>Eq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/>
                      </a:rPr>
                      <m:t>74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/>
                      </a:rPr>
                      <m:t>.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/>
                      </a:rPr>
                      <m:t>5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dirty="0" smtClean="0">
                        <a:solidFill>
                          <a:schemeClr val="tx1"/>
                        </a:solidFill>
                        <a:latin typeface="Cambria Math"/>
                      </a:rPr>
                      <m:t>gr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/>
                      </a:rPr>
                      <m:t>               </m:t>
                    </m:r>
                  </m:oMath>
                </a14:m>
                <a:endParaRPr lang="en-US" b="0" i="0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 algn="l"/>
                <a14:m>
                  <m:oMath xmlns:m="http://schemas.openxmlformats.org/officeDocument/2006/math"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1000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i="1" dirty="0" err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𝐸</m:t>
                    </m:r>
                    <m:r>
                      <a:rPr lang="en-US" i="1" dirty="0" err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74500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𝑚𝑔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𝑚𝑒𝑞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74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.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𝑚𝑔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algn="l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KCL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15</m:t>
                    </m:r>
                    <m: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      100 CC = 15 gr KCL   </a:t>
                </a: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</a:rPr>
                  <a:t>   100 CC = 15000 mg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      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𝑐𝑐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150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𝑚𝑔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𝑐𝑐</m:t>
                        </m:r>
                      </m:sup>
                    </m:sSup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𝑚𝐸𝑞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83061" y="1071517"/>
                <a:ext cx="11700163" cy="5476008"/>
              </a:xfrm>
              <a:blipFill rotWithShape="1">
                <a:blip r:embed="rId2"/>
                <a:stretch>
                  <a:fillRect l="-1250" t="-2673" b="-2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V="1">
            <a:off x="8909768" y="4840164"/>
            <a:ext cx="665019" cy="10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2123375" y="5632753"/>
            <a:ext cx="665019" cy="10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7473568" y="6260713"/>
            <a:ext cx="665019" cy="10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120768" y="6127594"/>
            <a:ext cx="665019" cy="10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738243" y="4206341"/>
            <a:ext cx="665019" cy="10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073224" y="5252983"/>
            <a:ext cx="665019" cy="10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00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7311264"/>
              </p:ext>
            </p:extLst>
          </p:nvPr>
        </p:nvGraphicFramePr>
        <p:xfrm>
          <a:off x="-2" y="9"/>
          <a:ext cx="4042066" cy="3426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1033"/>
                <a:gridCol w="2021033"/>
              </a:tblGrid>
              <a:tr h="765563">
                <a:tc>
                  <a:txBody>
                    <a:bodyPr/>
                    <a:lstStyle/>
                    <a:p>
                      <a:r>
                        <a:rPr lang="en-US" dirty="0" smtClean="0"/>
                        <a:t>O2 by Nasal cannula  lit / min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FIO2</a:t>
                      </a:r>
                      <a:endParaRPr lang="en-US" dirty="0"/>
                    </a:p>
                  </a:txBody>
                  <a:tcPr/>
                </a:tc>
              </a:tr>
              <a:tr h="4435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24%</a:t>
                      </a:r>
                      <a:endParaRPr lang="en-US" dirty="0"/>
                    </a:p>
                  </a:txBody>
                  <a:tcPr/>
                </a:tc>
              </a:tr>
              <a:tr h="4435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28%</a:t>
                      </a:r>
                      <a:endParaRPr lang="en-US" dirty="0"/>
                    </a:p>
                  </a:txBody>
                  <a:tcPr/>
                </a:tc>
              </a:tr>
              <a:tr h="4435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32%</a:t>
                      </a:r>
                      <a:endParaRPr lang="en-US" dirty="0"/>
                    </a:p>
                  </a:txBody>
                  <a:tcPr/>
                </a:tc>
              </a:tr>
              <a:tr h="4435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36%</a:t>
                      </a:r>
                      <a:endParaRPr lang="en-US" dirty="0"/>
                    </a:p>
                  </a:txBody>
                  <a:tcPr/>
                </a:tc>
              </a:tr>
              <a:tr h="4435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/>
                </a:tc>
              </a:tr>
              <a:tr h="4435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0822215"/>
              </p:ext>
            </p:extLst>
          </p:nvPr>
        </p:nvGraphicFramePr>
        <p:xfrm>
          <a:off x="4090557" y="1492219"/>
          <a:ext cx="8101444" cy="2876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7067"/>
                <a:gridCol w="3504377"/>
              </a:tblGrid>
              <a:tr h="1050580">
                <a:tc>
                  <a:txBody>
                    <a:bodyPr/>
                    <a:lstStyle/>
                    <a:p>
                      <a:r>
                        <a:rPr lang="en-US" dirty="0" smtClean="0"/>
                        <a:t>O2 by simple</a:t>
                      </a:r>
                      <a:r>
                        <a:rPr lang="en-US" baseline="0" dirty="0" smtClean="0"/>
                        <a:t> Face</a:t>
                      </a:r>
                      <a:r>
                        <a:rPr lang="en-US" dirty="0" smtClean="0"/>
                        <a:t> Mask  lit / min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FIO2</a:t>
                      </a:r>
                      <a:endParaRPr lang="en-US" dirty="0"/>
                    </a:p>
                  </a:txBody>
                  <a:tcPr/>
                </a:tc>
              </a:tr>
              <a:tr h="60866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5 - 6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/>
                </a:tc>
              </a:tr>
              <a:tr h="60866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6 - 7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</a:tr>
              <a:tr h="60866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7 - 8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4406092"/>
              </p:ext>
            </p:extLst>
          </p:nvPr>
        </p:nvGraphicFramePr>
        <p:xfrm>
          <a:off x="2" y="3526214"/>
          <a:ext cx="4090558" cy="3331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5279"/>
                <a:gridCol w="2045279"/>
              </a:tblGrid>
              <a:tr h="1100406">
                <a:tc>
                  <a:txBody>
                    <a:bodyPr/>
                    <a:lstStyle/>
                    <a:p>
                      <a:r>
                        <a:rPr lang="en-US" dirty="0" smtClean="0"/>
                        <a:t>O2 by Face Mask  with Reserve bag</a:t>
                      </a:r>
                    </a:p>
                    <a:p>
                      <a:r>
                        <a:rPr lang="en-US" dirty="0" smtClean="0"/>
                        <a:t>lit / min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FIO2</a:t>
                      </a:r>
                      <a:endParaRPr lang="en-US" dirty="0"/>
                    </a:p>
                  </a:txBody>
                  <a:tcPr/>
                </a:tc>
              </a:tr>
              <a:tr h="4462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/>
                </a:tc>
              </a:tr>
              <a:tr h="4462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70%</a:t>
                      </a:r>
                      <a:endParaRPr lang="en-US" dirty="0"/>
                    </a:p>
                  </a:txBody>
                  <a:tcPr/>
                </a:tc>
              </a:tr>
              <a:tr h="4462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/>
                </a:tc>
              </a:tr>
              <a:tr h="4462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90%</a:t>
                      </a:r>
                      <a:endParaRPr lang="en-US" dirty="0"/>
                    </a:p>
                  </a:txBody>
                  <a:tcPr/>
                </a:tc>
              </a:tr>
              <a:tr h="4462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8142824"/>
              </p:ext>
            </p:extLst>
          </p:nvPr>
        </p:nvGraphicFramePr>
        <p:xfrm>
          <a:off x="4090559" y="9"/>
          <a:ext cx="8101444" cy="1492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411"/>
                <a:gridCol w="3543033"/>
              </a:tblGrid>
              <a:tr h="914397">
                <a:tc>
                  <a:txBody>
                    <a:bodyPr/>
                    <a:lstStyle/>
                    <a:p>
                      <a:r>
                        <a:rPr lang="en-US" dirty="0" smtClean="0"/>
                        <a:t>O2 by High Flow Nasal cannula </a:t>
                      </a:r>
                    </a:p>
                    <a:p>
                      <a:r>
                        <a:rPr lang="en-US" dirty="0" smtClean="0"/>
                        <a:t> lit / min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FIO2</a:t>
                      </a:r>
                      <a:endParaRPr lang="en-US" dirty="0"/>
                    </a:p>
                  </a:txBody>
                  <a:tcPr/>
                </a:tc>
              </a:tr>
              <a:tr h="57781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30 - 60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580884"/>
              </p:ext>
            </p:extLst>
          </p:nvPr>
        </p:nvGraphicFramePr>
        <p:xfrm>
          <a:off x="4166757" y="4419600"/>
          <a:ext cx="8025244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5445"/>
                <a:gridCol w="3479799"/>
              </a:tblGrid>
              <a:tr h="1153859">
                <a:tc>
                  <a:txBody>
                    <a:bodyPr/>
                    <a:lstStyle/>
                    <a:p>
                      <a:r>
                        <a:rPr lang="en-US" dirty="0" smtClean="0"/>
                        <a:t>O2 by </a:t>
                      </a:r>
                      <a:r>
                        <a:rPr lang="en-US" dirty="0" err="1" smtClean="0"/>
                        <a:t>Venturi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Mask  lit / min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FIO2</a:t>
                      </a:r>
                      <a:endParaRPr lang="en-US" dirty="0"/>
                    </a:p>
                  </a:txBody>
                  <a:tcPr/>
                </a:tc>
              </a:tr>
              <a:tr h="128454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3 - 10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40% - 60%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66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3" y="93518"/>
                <a:ext cx="12103100" cy="1732105"/>
              </a:xfrm>
              <a:solidFill>
                <a:schemeClr val="accent3">
                  <a:lumMod val="60000"/>
                  <a:lumOff val="40000"/>
                </a:schemeClr>
              </a:solidFill>
            </p:spPr>
            <p:txBody>
              <a:bodyPr>
                <a:normAutofit/>
              </a:bodyPr>
              <a:lstStyle/>
              <a:p>
                <a:pPr rtl="1"/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sz="3200" b="0" i="1" smtClean="0">
                            <a:latin typeface="Cambria Math" panose="02040503050406030204" pitchFamily="18" charset="0"/>
                          </a:rPr>
                          <m:t>شده</m:t>
                        </m:r>
                        <m:r>
                          <a:rPr lang="fa-IR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3200" b="0" i="1" smtClean="0">
                            <a:latin typeface="Cambria Math" panose="02040503050406030204" pitchFamily="18" charset="0"/>
                          </a:rPr>
                          <m:t>دستور</m:t>
                        </m:r>
                        <m:r>
                          <a:rPr lang="fa-IR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3200" b="0" i="1" smtClean="0">
                            <a:latin typeface="Cambria Math" panose="02040503050406030204" pitchFamily="18" charset="0"/>
                          </a:rPr>
                          <m:t>دوز</m:t>
                        </m:r>
                        <m:r>
                          <a:rPr lang="fa-IR" sz="3200" b="0" i="1" smtClean="0">
                            <a:latin typeface="Cambria Math" panose="02040503050406030204" pitchFamily="18" charset="0"/>
                          </a:rPr>
                          <m:t>  × </m:t>
                        </m:r>
                        <m:r>
                          <a:rPr lang="fa-IR" sz="3200" b="0" i="1" smtClean="0">
                            <a:latin typeface="Cambria Math" panose="02040503050406030204" pitchFamily="18" charset="0"/>
                          </a:rPr>
                          <m:t>دسترس</m:t>
                        </m:r>
                        <m:r>
                          <a:rPr lang="fa-IR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3200" b="0" i="1" smtClean="0">
                            <a:latin typeface="Cambria Math" panose="02040503050406030204" pitchFamily="18" charset="0"/>
                          </a:rPr>
                          <m:t>در</m:t>
                        </m:r>
                        <m:r>
                          <a:rPr lang="fa-IR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3200" b="0" i="1" smtClean="0">
                            <a:latin typeface="Cambria Math" panose="02040503050406030204" pitchFamily="18" charset="0"/>
                          </a:rPr>
                          <m:t>داروی</m:t>
                        </m:r>
                        <m:r>
                          <a:rPr lang="fa-IR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3200" b="0" i="1" smtClean="0">
                            <a:latin typeface="Cambria Math" panose="02040503050406030204" pitchFamily="18" charset="0"/>
                          </a:rPr>
                          <m:t>مقدار</m:t>
                        </m:r>
                      </m:num>
                      <m:den>
                        <m:r>
                          <a:rPr lang="fa-IR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موجود</m:t>
                        </m:r>
                        <m:r>
                          <a:rPr lang="fa-IR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fa-IR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دوز</m:t>
                        </m:r>
                      </m:den>
                    </m:f>
                  </m:oMath>
                </a14:m>
                <a:r>
                  <a:rPr lang="en-US" sz="3200" dirty="0">
                    <a:cs typeface="B Mitra" panose="00000400000000000000" pitchFamily="2" charset="-78"/>
                  </a:rPr>
                  <a:t>    </a:t>
                </a:r>
                <a:r>
                  <a:rPr lang="fa-IR" sz="3200" dirty="0" smtClean="0">
                    <a:cs typeface="B Mitra" panose="00000400000000000000" pitchFamily="2" charset="-78"/>
                  </a:rPr>
                  <a:t>  =  میزان مورد نیاز</a:t>
                </a:r>
                <a:r>
                  <a:rPr lang="fa-IR" sz="3200" dirty="0">
                    <a:cs typeface="B Mitra" panose="00000400000000000000" pitchFamily="2" charset="-78"/>
                  </a:rPr>
                  <a:t/>
                </a:r>
                <a:br>
                  <a:rPr lang="fa-IR" sz="3200" dirty="0">
                    <a:cs typeface="B Mitra" panose="00000400000000000000" pitchFamily="2" charset="-78"/>
                  </a:rPr>
                </a:br>
                <a:endParaRPr lang="en-US" sz="3200" dirty="0">
                  <a:cs typeface="B Mitra" panose="00000400000000000000" pitchFamily="2" charset="-78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93518"/>
                <a:ext cx="12103100" cy="1732105"/>
              </a:xfrm>
              <a:blipFill rotWithShape="0">
                <a:blip r:embed="rId2"/>
                <a:stretch>
                  <a:fillRect l="-1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" y="1825630"/>
                <a:ext cx="12103100" cy="5032375"/>
              </a:xfr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>
                <a:normAutofit fontScale="85000" lnSpcReduction="10000"/>
              </a:bodyPr>
              <a:lstStyle/>
              <a:p>
                <a:pPr algn="r" rtl="1"/>
                <a:r>
                  <a:rPr lang="fa-IR" dirty="0" smtClean="0">
                    <a:cs typeface="B Mitra" panose="00000400000000000000" pitchFamily="2" charset="-78"/>
                  </a:rPr>
                  <a:t>مثال : در مورد بیماری آمپول پنی سیلین </a:t>
                </a:r>
                <a:r>
                  <a:rPr lang="en-US" dirty="0" smtClean="0">
                    <a:cs typeface="B Mitra" panose="00000400000000000000" pitchFamily="2" charset="-78"/>
                  </a:rPr>
                  <a:t>G</a:t>
                </a:r>
                <a:r>
                  <a:rPr lang="fa-IR" dirty="0" smtClean="0">
                    <a:cs typeface="B Mitra" panose="00000400000000000000" pitchFamily="2" charset="-78"/>
                  </a:rPr>
                  <a:t> به میزان 3000000 بصورت انفوزیون دستور داده شده است . دوز آمپول موجود 5000000 واحد در هر ویال است . اگر آنرا با 8 سی سی حل کرده و حجم را به 10 سی سی برسانیم ، چه میزان از دارو برای هر 6 ساعت مورد نیاز است ؟                                                                                            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000000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5000000</m:t>
                        </m:r>
                      </m:den>
                    </m:f>
                  </m:oMath>
                </a14:m>
                <a:r>
                  <a:rPr lang="en-US" dirty="0">
                    <a:cs typeface="B Mitra" panose="00000400000000000000" pitchFamily="2" charset="-78"/>
                  </a:rPr>
                  <a:t>  </a:t>
                </a:r>
                <a:r>
                  <a:rPr lang="fa-IR" dirty="0" smtClean="0">
                    <a:cs typeface="B Mitra" panose="00000400000000000000" pitchFamily="2" charset="-78"/>
                  </a:rPr>
                  <a:t>=</a:t>
                </a:r>
                <a:r>
                  <a:rPr lang="en-US" dirty="0" smtClean="0">
                    <a:cs typeface="B Mitra" panose="00000400000000000000" pitchFamily="2" charset="-78"/>
                  </a:rPr>
                  <a:t> 6 cc</a:t>
                </a:r>
                <a:endParaRPr lang="fa-IR" dirty="0">
                  <a:cs typeface="B Mitra" panose="00000400000000000000" pitchFamily="2" charset="-78"/>
                </a:endParaRPr>
              </a:p>
              <a:p>
                <a:pPr marL="0" indent="0" algn="l">
                  <a:buNone/>
                </a:pPr>
                <a:endParaRPr lang="en-US" dirty="0">
                  <a:cs typeface="B Mitra" panose="00000400000000000000" pitchFamily="2" charset="-78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825624"/>
                <a:ext cx="12103100" cy="5032375"/>
              </a:xfrm>
              <a:blipFill rotWithShape="0">
                <a:blip r:embed="rId3"/>
                <a:stretch>
                  <a:fillRect l="-554" t="-2421" r="-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54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Mitra" panose="00000400000000000000" pitchFamily="2" charset="-78"/>
              </a:rPr>
              <a:t>تعیین سرعت انفوزیون سرم های معمول :</a:t>
            </a:r>
            <a:endParaRPr lang="en-US" dirty="0">
              <a:cs typeface="B Mitra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 rtl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a-IR" b="0" i="0" smtClean="0">
                              <a:latin typeface="Cambria Math" panose="02040503050406030204" pitchFamily="18" charset="0"/>
                            </a:rPr>
                            <m:t>لیتر</m:t>
                          </m:r>
                          <m:r>
                            <a:rPr lang="fa-IR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a-IR" b="0" i="0" smtClean="0">
                              <a:latin typeface="Cambria Math" panose="02040503050406030204" pitchFamily="18" charset="0"/>
                            </a:rPr>
                            <m:t>میلی</m:t>
                          </m:r>
                          <m:r>
                            <a:rPr lang="fa-IR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a-IR" b="0" i="0" smtClean="0">
                              <a:latin typeface="Cambria Math" panose="02040503050406030204" pitchFamily="18" charset="0"/>
                            </a:rPr>
                            <m:t>به</m:t>
                          </m:r>
                          <m:r>
                            <a:rPr lang="fa-IR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a-IR" b="0" i="0" smtClean="0">
                              <a:latin typeface="Cambria Math" panose="02040503050406030204" pitchFamily="18" charset="0"/>
                            </a:rPr>
                            <m:t>سرم</m:t>
                          </m:r>
                          <m:r>
                            <a:rPr lang="fa-IR" b="0" i="0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fa-IR" b="0" i="0" smtClean="0">
                              <a:latin typeface="Cambria Math" panose="02040503050406030204" pitchFamily="18" charset="0"/>
                            </a:rPr>
                            <m:t>حجم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fa-IR" b="0" i="0" smtClean="0">
                              <a:latin typeface="Cambria Math" panose="02040503050406030204" pitchFamily="18" charset="0"/>
                            </a:rPr>
                            <m:t>انفوزیون</m:t>
                          </m:r>
                          <m:r>
                            <a:rPr lang="fa-IR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a-IR" b="0" i="0" smtClean="0">
                              <a:latin typeface="Cambria Math" panose="02040503050406030204" pitchFamily="18" charset="0"/>
                            </a:rPr>
                            <m:t>زمان</m:t>
                          </m:r>
                          <m:r>
                            <a:rPr lang="fa-IR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a-IR" b="0" i="0" smtClean="0">
                              <a:latin typeface="Cambria Math" panose="02040503050406030204" pitchFamily="18" charset="0"/>
                            </a:rPr>
                            <m:t>مدت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𝑚𝑎𝑐𝑟𝑜𝑠𝑒𝑡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𝑔𝑡𝑡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𝑚𝑖𝑛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algn="r" rtl="1"/>
                <a:endParaRPr lang="en-US" dirty="0" smtClean="0"/>
              </a:p>
              <a:p>
                <a:pPr marL="0" indent="0" algn="ctr" rtl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a-IR" i="0">
                              <a:latin typeface="Cambria Math" panose="02040503050406030204" pitchFamily="18" charset="0"/>
                            </a:rPr>
                            <m:t>لیتر</m:t>
                          </m:r>
                          <m:r>
                            <a:rPr lang="fa-IR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a-IR" i="0">
                              <a:latin typeface="Cambria Math" panose="02040503050406030204" pitchFamily="18" charset="0"/>
                            </a:rPr>
                            <m:t>میلی</m:t>
                          </m:r>
                          <m:r>
                            <a:rPr lang="fa-IR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a-IR" i="0">
                              <a:latin typeface="Cambria Math" panose="02040503050406030204" pitchFamily="18" charset="0"/>
                            </a:rPr>
                            <m:t>به</m:t>
                          </m:r>
                          <m:r>
                            <a:rPr lang="fa-IR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a-IR" i="0">
                              <a:latin typeface="Cambria Math" panose="02040503050406030204" pitchFamily="18" charset="0"/>
                            </a:rPr>
                            <m:t>سرم</m:t>
                          </m:r>
                          <m:r>
                            <a:rPr lang="fa-IR" i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fa-IR" i="0">
                              <a:latin typeface="Cambria Math" panose="02040503050406030204" pitchFamily="18" charset="0"/>
                            </a:rPr>
                            <m:t>حجم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fa-IR" i="1">
                              <a:latin typeface="Cambria Math" panose="02040503050406030204" pitchFamily="18" charset="0"/>
                            </a:rPr>
                            <m:t>انفوزیون</m:t>
                          </m:r>
                          <m:r>
                            <a:rPr lang="fa-IR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a-IR" i="1">
                              <a:latin typeface="Cambria Math" panose="02040503050406030204" pitchFamily="18" charset="0"/>
                            </a:rPr>
                            <m:t>زمان</m:t>
                          </m:r>
                          <m:r>
                            <a:rPr lang="fa-IR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a-IR" i="1">
                              <a:latin typeface="Cambria Math" panose="02040503050406030204" pitchFamily="18" charset="0"/>
                            </a:rPr>
                            <m:t>مدت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𝑚𝑖𝑐𝑟𝑜𝑠𝑒𝑡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𝑔𝑡</m:t>
                          </m:r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>
                              <a:latin typeface="Cambria Math"/>
                            </a:rPr>
                            <m:t>𝑚𝑖𝑛</m:t>
                          </m:r>
                        </m:den>
                      </m:f>
                    </m:oMath>
                  </m:oMathPara>
                </a14:m>
                <a:endParaRPr lang="en-US" dirty="0">
                  <a:cs typeface="B Mitra" panose="00000400000000000000" pitchFamily="2" charset="-78"/>
                </a:endParaRPr>
              </a:p>
              <a:p>
                <a:pPr algn="r" rtl="1"/>
                <a:endParaRPr lang="en-US" dirty="0"/>
              </a:p>
              <a:p>
                <a:pPr algn="r" rt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2916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637"/>
            <a:ext cx="12192000" cy="1647052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fa-IR" dirty="0" smtClean="0">
                <a:cs typeface="B Mitra" panose="00000400000000000000" pitchFamily="2" charset="-78"/>
              </a:rPr>
              <a:t>تعیین دوز دارو در اطفال</a:t>
            </a:r>
            <a:endParaRPr lang="en-US" dirty="0">
              <a:cs typeface="B Mitra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825630"/>
                <a:ext cx="12192000" cy="5032375"/>
              </a:xfr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>
                <a:normAutofit/>
              </a:bodyPr>
              <a:lstStyle/>
              <a:p>
                <a:pPr marL="0" indent="0" algn="r" rtl="1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a-IR" dirty="0" smtClean="0">
                        <a:cs typeface="B Mitra" panose="00000400000000000000" pitchFamily="2" charset="-78"/>
                      </a:rPr>
                      <m:t>فرمول محاسبه سطح</m:t>
                    </m:r>
                  </m:oMath>
                </a14:m>
                <a:r>
                  <a:rPr lang="fa-IR" dirty="0" smtClean="0">
                    <a:cs typeface="B Mitra" panose="00000400000000000000" pitchFamily="2" charset="-78"/>
                  </a:rPr>
                  <a:t> بدن</a:t>
                </a:r>
                <a:endParaRPr lang="en-US" dirty="0">
                  <a:cs typeface="B Mitra" panose="00000400000000000000" pitchFamily="2" charset="-78"/>
                </a:endParaRPr>
              </a:p>
              <a:p>
                <a:pPr marL="0" indent="0" algn="r" rtl="1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a-IR" b="0" i="0" smtClean="0">
                          <a:latin typeface="Cambria Math" panose="02040503050406030204" pitchFamily="18" charset="0"/>
                        </a:rPr>
                        <m:t>     </m:t>
                      </m:r>
                    </m:oMath>
                  </m:oMathPara>
                </a14:m>
                <a:endParaRPr lang="fa-IR" b="0" dirty="0" smtClean="0">
                  <a:latin typeface="Cambria Math" panose="02040503050406030204" pitchFamily="18" charset="0"/>
                  <a:cs typeface="B Mitra" panose="00000400000000000000" pitchFamily="2" charset="-78"/>
                </a:endParaRPr>
              </a:p>
              <a:p>
                <a:pPr marL="0" indent="0" algn="r" rtl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0" smtClean="0">
                          <a:latin typeface="Cambria Math" panose="02040503050406030204" pitchFamily="18" charset="0"/>
                        </a:rPr>
                        <m:t>           </m:t>
                      </m:r>
                      <m:r>
                        <m:rPr>
                          <m:sty m:val="p"/>
                        </m:rPr>
                        <a:rPr lang="en-US" i="0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SA</m:t>
                      </m:r>
                      <m:r>
                        <a:rPr lang="en-US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√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a-IR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a-IR" b="0" i="0" smtClean="0">
                              <a:latin typeface="Cambria Math" panose="02040503050406030204" pitchFamily="18" charset="0"/>
                            </a:rPr>
                            <m:t>قد</m:t>
                          </m:r>
                          <m:r>
                            <a:rPr lang="fa-IR" b="0" i="0" smtClean="0">
                              <a:latin typeface="Cambria Math" panose="02040503050406030204" pitchFamily="18" charset="0"/>
                            </a:rPr>
                            <m:t> (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cm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)×</m:t>
                          </m:r>
                          <m:r>
                            <a:rPr lang="fa-IR" b="0" i="0" smtClean="0">
                              <a:latin typeface="Cambria Math" panose="02040503050406030204" pitchFamily="18" charset="0"/>
                            </a:rPr>
                            <m:t>وزن</m:t>
                          </m:r>
                          <m:r>
                            <a:rPr lang="fa-IR" b="0" i="0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kg</m:t>
                          </m:r>
                          <m:r>
                            <a:rPr lang="en-US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3600</m:t>
                          </m:r>
                        </m:den>
                      </m:f>
                    </m:oMath>
                  </m:oMathPara>
                </a14:m>
                <a:endParaRPr lang="fa-IR" b="0" dirty="0" smtClean="0">
                  <a:latin typeface="Cambria Math" panose="02040503050406030204" pitchFamily="18" charset="0"/>
                  <a:cs typeface="B Mitra" panose="00000400000000000000" pitchFamily="2" charset="-78"/>
                </a:endParaRPr>
              </a:p>
              <a:p>
                <a:pPr marL="0" indent="0" algn="r" rtl="1">
                  <a:buNone/>
                </a:pPr>
                <a:r>
                  <a:rPr lang="fa-IR" b="0" dirty="0" smtClean="0">
                    <a:latin typeface="Cambria Math" panose="02040503050406030204" pitchFamily="18" charset="0"/>
                    <a:cs typeface="B Mitra" panose="00000400000000000000" pitchFamily="2" charset="-78"/>
                  </a:rPr>
                  <a:t>ّّ</a:t>
                </a:r>
                <a:r>
                  <a:rPr lang="en-US" b="0" dirty="0" smtClean="0">
                    <a:latin typeface="Cambria Math" panose="02040503050406030204" pitchFamily="18" charset="0"/>
                    <a:cs typeface="B Mitra" panose="00000400000000000000" pitchFamily="2" charset="-78"/>
                  </a:rPr>
                  <a:t>Frauds rule </a:t>
                </a:r>
                <a:r>
                  <a:rPr lang="fa-IR" b="0" dirty="0" smtClean="0">
                    <a:latin typeface="Cambria Math" panose="02040503050406030204" pitchFamily="18" charset="0"/>
                    <a:cs typeface="B Mitra" panose="00000400000000000000" pitchFamily="2" charset="-78"/>
                  </a:rPr>
                  <a:t> دوز دارو در کودکان کمتر از یکسال </a:t>
                </a:r>
              </a:p>
              <a:p>
                <a:pPr marL="0" indent="0" rtl="1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b="0" i="0" smtClean="0">
                            <a:latin typeface="Cambria Math" panose="02040503050406030204" pitchFamily="18" charset="0"/>
                          </a:rPr>
                          <m:t>ماه</m:t>
                        </m:r>
                        <m:r>
                          <a:rPr lang="fa-IR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0" smtClean="0">
                            <a:latin typeface="Cambria Math" panose="02040503050406030204" pitchFamily="18" charset="0"/>
                          </a:rPr>
                          <m:t>حسب</m:t>
                        </m:r>
                        <m:r>
                          <a:rPr lang="fa-IR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0" smtClean="0">
                            <a:latin typeface="Cambria Math" panose="02040503050406030204" pitchFamily="18" charset="0"/>
                          </a:rPr>
                          <m:t>بر</m:t>
                        </m:r>
                        <m:r>
                          <a:rPr lang="fa-IR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0" smtClean="0">
                            <a:latin typeface="Cambria Math" panose="02040503050406030204" pitchFamily="18" charset="0"/>
                          </a:rPr>
                          <m:t>کودک</m:t>
                        </m:r>
                        <m:r>
                          <a:rPr lang="fa-IR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0" smtClean="0">
                            <a:latin typeface="Cambria Math" panose="02040503050406030204" pitchFamily="18" charset="0"/>
                          </a:rPr>
                          <m:t>سن</m:t>
                        </m:r>
                        <m:r>
                          <a:rPr lang="fa-IR" i="0">
                            <a:latin typeface="Cambria Math" panose="02040503050406030204" pitchFamily="18" charset="0"/>
                          </a:rPr>
                          <m:t>  × </m:t>
                        </m:r>
                        <m:r>
                          <a:rPr lang="fa-IR" b="0" i="0" smtClean="0">
                            <a:latin typeface="Cambria Math" panose="02040503050406030204" pitchFamily="18" charset="0"/>
                          </a:rPr>
                          <m:t>بالغین</m:t>
                        </m:r>
                        <m:r>
                          <a:rPr lang="fa-IR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0" smtClean="0">
                            <a:latin typeface="Cambria Math" panose="02040503050406030204" pitchFamily="18" charset="0"/>
                          </a:rPr>
                          <m:t>در</m:t>
                        </m:r>
                        <m:r>
                          <a:rPr lang="fa-IR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0" smtClean="0">
                            <a:latin typeface="Cambria Math" panose="02040503050406030204" pitchFamily="18" charset="0"/>
                          </a:rPr>
                          <m:t>دارو</m:t>
                        </m:r>
                        <m:r>
                          <a:rPr lang="fa-IR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0" smtClean="0">
                            <a:latin typeface="Cambria Math" panose="02040503050406030204" pitchFamily="18" charset="0"/>
                          </a:rPr>
                          <m:t>دوز</m:t>
                        </m:r>
                        <m:r>
                          <a:rPr lang="fa-IR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0" smtClean="0">
                            <a:latin typeface="Cambria Math" panose="02040503050406030204" pitchFamily="18" charset="0"/>
                          </a:rPr>
                          <m:t>میانگین</m:t>
                        </m:r>
                      </m:num>
                      <m:den>
                        <m:r>
                          <a:rPr lang="fa-IR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150</m:t>
                        </m:r>
                      </m:den>
                    </m:f>
                  </m:oMath>
                </a14:m>
                <a:r>
                  <a:rPr lang="en-US" dirty="0">
                    <a:cs typeface="B Mitra" panose="00000400000000000000" pitchFamily="2" charset="-78"/>
                  </a:rPr>
                  <a:t>    </a:t>
                </a:r>
                <a:r>
                  <a:rPr lang="fa-IR" dirty="0">
                    <a:cs typeface="B Mitra" panose="00000400000000000000" pitchFamily="2" charset="-78"/>
                  </a:rPr>
                  <a:t>  =  </a:t>
                </a:r>
                <a:r>
                  <a:rPr lang="fa-IR" dirty="0" smtClean="0">
                    <a:cs typeface="B Mitra" panose="00000400000000000000" pitchFamily="2" charset="-78"/>
                  </a:rPr>
                  <a:t>دوز دارو در اطفال</a:t>
                </a:r>
                <a:r>
                  <a:rPr lang="fa-IR" dirty="0">
                    <a:cs typeface="B Mitra" panose="00000400000000000000" pitchFamily="2" charset="-78"/>
                  </a:rPr>
                  <a:t/>
                </a:r>
                <a:br>
                  <a:rPr lang="fa-IR" dirty="0">
                    <a:cs typeface="B Mitra" panose="00000400000000000000" pitchFamily="2" charset="-78"/>
                  </a:rPr>
                </a:br>
                <a:endParaRPr lang="en-US" dirty="0">
                  <a:cs typeface="B Mitra" panose="00000400000000000000" pitchFamily="2" charset="-78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825624"/>
                <a:ext cx="12192000" cy="5032375"/>
              </a:xfrm>
              <a:blipFill rotWithShape="0">
                <a:blip r:embed="rId2"/>
                <a:stretch>
                  <a:fillRect l="-1000" t="-847" r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78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35083" y="358918"/>
                <a:ext cx="11949544" cy="1856021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algn="ctr" rtl="1"/>
                <a:r>
                  <a:rPr lang="en-US" sz="2400" i="1" dirty="0" smtClean="0">
                    <a:latin typeface="Cambria Math" panose="02040503050406030204" pitchFamily="18" charset="0"/>
                    <a:cs typeface="B Mitra" panose="00000400000000000000" pitchFamily="2" charset="-78"/>
                  </a:rPr>
                  <a:t>Youngs  </a:t>
                </a:r>
                <a:r>
                  <a:rPr lang="en-US" sz="2400" i="1" dirty="0">
                    <a:latin typeface="Cambria Math" panose="02040503050406030204" pitchFamily="18" charset="0"/>
                    <a:cs typeface="B Mitra" panose="00000400000000000000" pitchFamily="2" charset="-78"/>
                  </a:rPr>
                  <a:t>rule </a:t>
                </a:r>
                <a:r>
                  <a:rPr lang="fa-IR" sz="2400" i="1" dirty="0">
                    <a:latin typeface="Cambria Math" panose="02040503050406030204" pitchFamily="18" charset="0"/>
                    <a:cs typeface="B Mitra" panose="00000400000000000000" pitchFamily="2" charset="-78"/>
                  </a:rPr>
                  <a:t> دوز دارو در کودکان </a:t>
                </a:r>
                <a:r>
                  <a:rPr lang="en-US" sz="2400" i="1" dirty="0" smtClean="0">
                    <a:latin typeface="Cambria Math" panose="02040503050406030204" pitchFamily="18" charset="0"/>
                    <a:cs typeface="B Mitra" panose="00000400000000000000" pitchFamily="2" charset="-78"/>
                  </a:rPr>
                  <a:t>1 </a:t>
                </a:r>
                <a:r>
                  <a:rPr lang="fa-IR" sz="2400" i="1" dirty="0" smtClean="0">
                    <a:latin typeface="Cambria Math" panose="02040503050406030204" pitchFamily="18" charset="0"/>
                    <a:cs typeface="B Mitra" panose="00000400000000000000" pitchFamily="2" charset="-78"/>
                  </a:rPr>
                  <a:t> تا 12 سال</a:t>
                </a:r>
                <a:endParaRPr lang="fa-IR" sz="2400" i="1" dirty="0">
                  <a:latin typeface="Cambria Math" panose="02040503050406030204" pitchFamily="18" charset="0"/>
                  <a:cs typeface="B Mitra" panose="00000400000000000000" pitchFamily="2" charset="-78"/>
                </a:endParaRPr>
              </a:p>
              <a:p>
                <a:pPr rtl="1"/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س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ا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ل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حسب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بر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کودک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سن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 ×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بالغین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در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دارو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دوز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میانگین</m:t>
                        </m:r>
                      </m:num>
                      <m:den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سال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حسب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بر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کودک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سن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 +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2400" dirty="0">
                    <a:cs typeface="B Mitra" panose="00000400000000000000" pitchFamily="2" charset="-78"/>
                  </a:rPr>
                  <a:t>    </a:t>
                </a:r>
                <a:r>
                  <a:rPr lang="fa-IR" sz="2400" dirty="0" smtClean="0">
                    <a:cs typeface="B Mitra" panose="00000400000000000000" pitchFamily="2" charset="-78"/>
                  </a:rPr>
                  <a:t>  </a:t>
                </a:r>
                <a:r>
                  <a:rPr lang="fa-IR" sz="2400" dirty="0">
                    <a:cs typeface="B Mitra" panose="00000400000000000000" pitchFamily="2" charset="-78"/>
                  </a:rPr>
                  <a:t>=  دوز دارو در </a:t>
                </a:r>
                <a:r>
                  <a:rPr lang="fa-IR" sz="2400" dirty="0" smtClean="0">
                    <a:cs typeface="B Mitra" panose="00000400000000000000" pitchFamily="2" charset="-78"/>
                  </a:rPr>
                  <a:t>اطفال</a:t>
                </a:r>
              </a:p>
              <a:p>
                <a:pPr rtl="1"/>
                <a:endParaRPr lang="fa-IR" sz="2400" dirty="0">
                  <a:cs typeface="B Mitra" panose="00000400000000000000" pitchFamily="2" charset="-78"/>
                </a:endParaRPr>
              </a:p>
              <a:p>
                <a:pPr rtl="1"/>
                <a:endParaRPr lang="en-US" sz="2400" dirty="0">
                  <a:cs typeface="B Mitra" panose="00000400000000000000" pitchFamily="2" charset="-78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83" y="358918"/>
                <a:ext cx="11949544" cy="1856021"/>
              </a:xfrm>
              <a:prstGeom prst="rect">
                <a:avLst/>
              </a:prstGeom>
              <a:blipFill rotWithShape="1">
                <a:blip r:embed="rId2"/>
                <a:stretch>
                  <a:fillRect l="-765" t="-4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35083" y="2214939"/>
                <a:ext cx="11949544" cy="1801391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algn="ctr" rtl="1"/>
                <a:r>
                  <a:rPr lang="en-US" sz="2400" i="1" dirty="0" smtClean="0">
                    <a:latin typeface="Cambria Math" panose="02040503050406030204" pitchFamily="18" charset="0"/>
                    <a:cs typeface="B Mitra" panose="00000400000000000000" pitchFamily="2" charset="-78"/>
                  </a:rPr>
                  <a:t>Clarks rule</a:t>
                </a:r>
                <a:endParaRPr lang="fa-IR" sz="2400" i="1" dirty="0">
                  <a:latin typeface="Cambria Math" panose="02040503050406030204" pitchFamily="18" charset="0"/>
                  <a:cs typeface="B Mitra" panose="00000400000000000000" pitchFamily="2" charset="-78"/>
                </a:endParaRPr>
              </a:p>
              <a:p>
                <a:pPr rtl="1"/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sz="2400" i="1" smtClean="0">
                            <a:latin typeface="Cambria Math" panose="02040503050406030204" pitchFamily="18" charset="0"/>
                          </a:rPr>
                          <m:t>پ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وند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بر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کودک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وزن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 ×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بالغین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در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دارو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دوز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میانگین</m:t>
                        </m:r>
                      </m:num>
                      <m:den>
                        <m:r>
                          <a:rPr lang="fa-I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150</m:t>
                        </m:r>
                      </m:den>
                    </m:f>
                  </m:oMath>
                </a14:m>
                <a:r>
                  <a:rPr lang="en-US" sz="2400" dirty="0">
                    <a:cs typeface="B Mitra" panose="00000400000000000000" pitchFamily="2" charset="-78"/>
                  </a:rPr>
                  <a:t>    </a:t>
                </a:r>
                <a:r>
                  <a:rPr lang="fa-IR" sz="2400" dirty="0">
                    <a:cs typeface="B Mitra" panose="00000400000000000000" pitchFamily="2" charset="-78"/>
                  </a:rPr>
                  <a:t>  =  دوز دارو در </a:t>
                </a:r>
                <a:r>
                  <a:rPr lang="fa-IR" sz="2400" dirty="0" smtClean="0">
                    <a:cs typeface="B Mitra" panose="00000400000000000000" pitchFamily="2" charset="-78"/>
                  </a:rPr>
                  <a:t>اطفال</a:t>
                </a:r>
              </a:p>
              <a:p>
                <a:pPr rtl="1"/>
                <a:endParaRPr lang="fa-IR" sz="2400" dirty="0">
                  <a:cs typeface="B Mitra" panose="00000400000000000000" pitchFamily="2" charset="-78"/>
                </a:endParaRPr>
              </a:p>
              <a:p>
                <a:pPr rtl="1"/>
                <a:endParaRPr lang="en-US" sz="2400" dirty="0">
                  <a:cs typeface="B Mitra" panose="00000400000000000000" pitchFamily="2" charset="-78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83" y="2214939"/>
                <a:ext cx="11949544" cy="1801391"/>
              </a:xfrm>
              <a:prstGeom prst="rect">
                <a:avLst/>
              </a:prstGeom>
              <a:blipFill rotWithShape="1">
                <a:blip r:embed="rId3"/>
                <a:stretch>
                  <a:fillRect l="-765" t="-50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35086" y="4026076"/>
                <a:ext cx="11949543" cy="1846275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algn="ctr" rtl="1"/>
                <a:r>
                  <a:rPr lang="fa-IR" sz="2400" i="1" dirty="0" smtClean="0">
                    <a:latin typeface="Cambria Math" panose="02040503050406030204" pitchFamily="18" charset="0"/>
                    <a:cs typeface="B Mitra" panose="00000400000000000000" pitchFamily="2" charset="-78"/>
                  </a:rPr>
                  <a:t>قانون سطح بدن</a:t>
                </a:r>
                <a:endParaRPr lang="fa-IR" sz="2400" i="1" dirty="0">
                  <a:latin typeface="Cambria Math" panose="02040503050406030204" pitchFamily="18" charset="0"/>
                  <a:cs typeface="B Mitra" panose="00000400000000000000" pitchFamily="2" charset="-78"/>
                </a:endParaRPr>
              </a:p>
              <a:p>
                <a:pPr rtl="1"/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حسب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بر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کودک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بدن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سطح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×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بالغین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در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دارو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دوز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میانگین</m:t>
                        </m:r>
                      </m:num>
                      <m:den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73</m:t>
                        </m:r>
                      </m:den>
                    </m:f>
                  </m:oMath>
                </a14:m>
                <a:r>
                  <a:rPr lang="en-US" sz="2400" dirty="0">
                    <a:cs typeface="B Mitra" panose="00000400000000000000" pitchFamily="2" charset="-78"/>
                  </a:rPr>
                  <a:t>    </a:t>
                </a:r>
                <a:r>
                  <a:rPr lang="fa-IR" sz="2400" dirty="0" smtClean="0">
                    <a:cs typeface="B Mitra" panose="00000400000000000000" pitchFamily="2" charset="-78"/>
                  </a:rPr>
                  <a:t>  =  </a:t>
                </a:r>
                <a:r>
                  <a:rPr lang="fa-IR" sz="2400" dirty="0">
                    <a:cs typeface="B Mitra" panose="00000400000000000000" pitchFamily="2" charset="-78"/>
                  </a:rPr>
                  <a:t>دوز دارو در </a:t>
                </a:r>
                <a:r>
                  <a:rPr lang="fa-IR" sz="2400" dirty="0" smtClean="0">
                    <a:cs typeface="B Mitra" panose="00000400000000000000" pitchFamily="2" charset="-78"/>
                  </a:rPr>
                  <a:t>اطفال</a:t>
                </a:r>
              </a:p>
              <a:p>
                <a:pPr rtl="1"/>
                <a:endParaRPr lang="fa-IR" sz="2400" dirty="0">
                  <a:cs typeface="B Mitra" panose="00000400000000000000" pitchFamily="2" charset="-78"/>
                </a:endParaRPr>
              </a:p>
              <a:p>
                <a:pPr rtl="1"/>
                <a:endParaRPr lang="en-US" sz="2400" dirty="0">
                  <a:cs typeface="B Mitra" panose="00000400000000000000" pitchFamily="2" charset="-78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86" y="4026076"/>
                <a:ext cx="11949543" cy="1846275"/>
              </a:xfrm>
              <a:prstGeom prst="rect">
                <a:avLst/>
              </a:prstGeom>
              <a:blipFill rotWithShape="1">
                <a:blip r:embed="rId4"/>
                <a:stretch>
                  <a:fillRect l="-765" t="-26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8032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1564" y="276447"/>
            <a:ext cx="11897591" cy="7885180"/>
          </a:xfrm>
        </p:spPr>
        <p:txBody>
          <a:bodyPr>
            <a:normAutofit/>
          </a:bodyPr>
          <a:lstStyle/>
          <a:p>
            <a:pPr algn="r" rtl="1"/>
            <a:r>
              <a:rPr lang="fa-IR" sz="4000" dirty="0" smtClean="0">
                <a:cs typeface="B Mitra" panose="00000400000000000000" pitchFamily="2" charset="-78"/>
              </a:rPr>
              <a:t>محاسبه حجم سرم دریافتی در ساعت و محاسبه سرعت قطرات : </a:t>
            </a:r>
            <a:endParaRPr lang="en-US" sz="4000" dirty="0">
              <a:cs typeface="B Mitra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" y="946692"/>
                <a:ext cx="12192000" cy="185602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</p:spPr>
            <p:txBody>
              <a:bodyPr wrap="square">
                <a:spAutoFit/>
              </a:bodyPr>
              <a:lstStyle/>
              <a:p>
                <a:pPr rtl="1"/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𝑚𝑙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حسب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بر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سرم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حجم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𝑜𝑢𝑟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حسب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بر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انفوزیون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زمان</m:t>
                        </m:r>
                      </m:den>
                    </m:f>
                  </m:oMath>
                </a14:m>
                <a:r>
                  <a:rPr lang="en-US" sz="2400" dirty="0">
                    <a:cs typeface="B Mitra" panose="00000400000000000000" pitchFamily="2" charset="-78"/>
                  </a:rPr>
                  <a:t>    </a:t>
                </a:r>
                <a:r>
                  <a:rPr lang="fa-IR" sz="2400" dirty="0">
                    <a:cs typeface="B Mitra" panose="00000400000000000000" pitchFamily="2" charset="-78"/>
                  </a:rPr>
                  <a:t>  =  </a:t>
                </a:r>
                <a:r>
                  <a:rPr lang="en-US" sz="2400" dirty="0" smtClean="0">
                    <a:cs typeface="B Mitra" panose="00000400000000000000" pitchFamily="2" charset="-78"/>
                  </a:rPr>
                  <a:t>CC/h</a:t>
                </a:r>
                <a:endParaRPr lang="fa-IR" sz="2400" dirty="0" smtClean="0">
                  <a:cs typeface="B Mitra" panose="00000400000000000000" pitchFamily="2" charset="-78"/>
                </a:endParaRPr>
              </a:p>
              <a:p>
                <a:pPr rtl="1"/>
                <a:endParaRPr lang="fa-IR" sz="2400" dirty="0">
                  <a:cs typeface="B Mitra" panose="00000400000000000000" pitchFamily="2" charset="-78"/>
                </a:endParaRPr>
              </a:p>
              <a:p>
                <a:pPr rtl="1"/>
                <a:endParaRPr lang="fa-IR" sz="2400" dirty="0" smtClean="0">
                  <a:cs typeface="B Mitra" panose="00000400000000000000" pitchFamily="2" charset="-78"/>
                </a:endParaRPr>
              </a:p>
              <a:p>
                <a:pPr rtl="1"/>
                <a:endParaRPr lang="fa-IR" sz="2400" dirty="0">
                  <a:cs typeface="B Mitra" panose="00000400000000000000" pitchFamily="2" charset="-78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946690"/>
                <a:ext cx="12192000" cy="1856021"/>
              </a:xfrm>
              <a:prstGeom prst="rect">
                <a:avLst/>
              </a:prstGeom>
              <a:blipFill rotWithShape="0">
                <a:blip r:embed="rId2"/>
                <a:stretch>
                  <a:fillRect l="-7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" y="3009903"/>
                <a:ext cx="12191999" cy="74802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rtl="1"/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𝑚𝑙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حسب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بر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سرم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حجم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  × 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قطره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فاکتور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𝑜𝑢𝑟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حسب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بر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انفوزیون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زمان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× 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den>
                    </m:f>
                  </m:oMath>
                </a14:m>
                <a:r>
                  <a:rPr lang="en-US" sz="2400" dirty="0">
                    <a:cs typeface="B Mitra" panose="00000400000000000000" pitchFamily="2" charset="-78"/>
                  </a:rPr>
                  <a:t>    </a:t>
                </a:r>
                <a:r>
                  <a:rPr lang="fa-IR" sz="2400" dirty="0">
                    <a:cs typeface="B Mitra" panose="00000400000000000000" pitchFamily="2" charset="-78"/>
                  </a:rPr>
                  <a:t>  =  </a:t>
                </a:r>
                <a:r>
                  <a:rPr lang="en-US" sz="2400" dirty="0" err="1" smtClean="0">
                    <a:cs typeface="B Mitra" panose="00000400000000000000" pitchFamily="2" charset="-78"/>
                  </a:rPr>
                  <a:t>gtt</a:t>
                </a:r>
                <a:r>
                  <a:rPr lang="en-US" sz="2400" dirty="0" smtClean="0">
                    <a:cs typeface="B Mitra" panose="00000400000000000000" pitchFamily="2" charset="-78"/>
                  </a:rPr>
                  <a:t>/min</a:t>
                </a:r>
                <a:endParaRPr lang="fa-IR" sz="2400" dirty="0">
                  <a:cs typeface="B Mitra" panose="00000400000000000000" pitchFamily="2" charset="-78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3009897"/>
                <a:ext cx="12191999" cy="748025"/>
              </a:xfrm>
              <a:prstGeom prst="rect">
                <a:avLst/>
              </a:prstGeom>
              <a:blipFill rotWithShape="0">
                <a:blip r:embed="rId3"/>
                <a:stretch>
                  <a:fillRect l="-700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" y="4395189"/>
                <a:ext cx="12191999" cy="185602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rtl="1"/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محلول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حجم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𝐶𝐶</m:t>
                            </m:r>
                          </m:e>
                        </m:d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i="1">
                            <a:latin typeface="Cambria Math" panose="02040503050406030204" pitchFamily="18" charset="0"/>
                          </a:rPr>
                          <m:t> ×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قطره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فاکتور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fa-IR" sz="240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× 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دستورپزشک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محلول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داخل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داروی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کل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دوز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  ×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</m:oMath>
                </a14:m>
                <a:r>
                  <a:rPr lang="fa-IR" sz="2400" dirty="0">
                    <a:cs typeface="B Mitra" panose="00000400000000000000" pitchFamily="2" charset="-78"/>
                  </a:rPr>
                  <a:t>  =  </a:t>
                </a:r>
                <a:r>
                  <a:rPr lang="en-US" sz="2400" dirty="0" err="1" smtClean="0">
                    <a:cs typeface="B Mitra" panose="00000400000000000000" pitchFamily="2" charset="-78"/>
                  </a:rPr>
                  <a:t>gtt</a:t>
                </a:r>
                <a:r>
                  <a:rPr lang="en-US" sz="2400" dirty="0" smtClean="0">
                    <a:cs typeface="B Mitra" panose="00000400000000000000" pitchFamily="2" charset="-78"/>
                  </a:rPr>
                  <a:t>/min</a:t>
                </a:r>
                <a:endParaRPr lang="fa-IR" sz="2400" dirty="0">
                  <a:cs typeface="B Mitra" panose="00000400000000000000" pitchFamily="2" charset="-78"/>
                </a:endParaRPr>
              </a:p>
              <a:p>
                <a:pPr rtl="1"/>
                <a:endParaRPr lang="fa-IR" sz="2400" dirty="0">
                  <a:cs typeface="B Mitra" panose="00000400000000000000" pitchFamily="2" charset="-78"/>
                </a:endParaRPr>
              </a:p>
              <a:p>
                <a:pPr rtl="1"/>
                <a:endParaRPr lang="fa-IR" sz="2400" dirty="0" smtClean="0">
                  <a:cs typeface="B Mitra" panose="00000400000000000000" pitchFamily="2" charset="-78"/>
                </a:endParaRPr>
              </a:p>
              <a:p>
                <a:pPr rtl="1"/>
                <a:endParaRPr lang="fa-IR" sz="2400" dirty="0">
                  <a:cs typeface="B Mitra" panose="00000400000000000000" pitchFamily="2" charset="-78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395183"/>
                <a:ext cx="12191999" cy="1856021"/>
              </a:xfrm>
              <a:prstGeom prst="rect">
                <a:avLst/>
              </a:prstGeom>
              <a:blipFill rotWithShape="0">
                <a:blip r:embed="rId4"/>
                <a:stretch>
                  <a:fillRect l="-7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347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"/>
            <a:ext cx="10515600" cy="6176963"/>
          </a:xfrm>
        </p:spPr>
        <p:txBody>
          <a:bodyPr>
            <a:normAutofit/>
          </a:bodyPr>
          <a:lstStyle/>
          <a:p>
            <a:pPr algn="r" rtl="1"/>
            <a:r>
              <a:rPr lang="fa-IR" sz="4000" dirty="0" smtClean="0">
                <a:cs typeface="B Mitra" panose="00000400000000000000" pitchFamily="2" charset="-78"/>
              </a:rPr>
              <a:t>اگر دارو بر حسب میلیگرم و دوز دستوری پزشک میکروگرم باشد ، باید مخرج در 1000 ضرب شود تا دو واحد از نظر مقیاس برابر شوند .</a:t>
            </a:r>
          </a:p>
          <a:p>
            <a:pPr algn="r" rtl="1"/>
            <a:r>
              <a:rPr lang="fa-IR" sz="4000" dirty="0" smtClean="0">
                <a:cs typeface="B Mitra" panose="00000400000000000000" pitchFamily="2" charset="-78"/>
              </a:rPr>
              <a:t>دوز آدرنالین </a:t>
            </a:r>
            <a:r>
              <a:rPr lang="en-US" sz="4000" dirty="0" smtClean="0">
                <a:cs typeface="B Mitra" panose="00000400000000000000" pitchFamily="2" charset="-78"/>
              </a:rPr>
              <a:t>0.1-0.5 microgram/kg/min </a:t>
            </a:r>
            <a:r>
              <a:rPr lang="fa-IR" sz="4000" dirty="0" smtClean="0">
                <a:cs typeface="B Mitra" panose="00000400000000000000" pitchFamily="2" charset="-78"/>
              </a:rPr>
              <a:t> و دوز نور آدرنالین </a:t>
            </a:r>
            <a:endParaRPr lang="en-US" sz="4000" dirty="0" smtClean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en-US" sz="4000" dirty="0">
                <a:cs typeface="B Mitra" panose="00000400000000000000" pitchFamily="2" charset="-78"/>
              </a:rPr>
              <a:t>7.35 </a:t>
            </a:r>
            <a:r>
              <a:rPr lang="en-US" sz="4000" dirty="0" smtClean="0">
                <a:cs typeface="B Mitra" panose="00000400000000000000" pitchFamily="2" charset="-78"/>
              </a:rPr>
              <a:t>microgram/kg/min </a:t>
            </a:r>
            <a:r>
              <a:rPr lang="fa-IR" sz="4000" dirty="0" smtClean="0">
                <a:cs typeface="B Mitra" panose="00000400000000000000" pitchFamily="2" charset="-78"/>
              </a:rPr>
              <a:t> است . </a:t>
            </a:r>
            <a:endParaRPr lang="en-US" sz="40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596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Autofit/>
              </a:bodyPr>
              <a:lstStyle/>
              <a:p>
                <a:pPr rtl="1"/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sz="2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800" i="1">
                            <a:latin typeface="Cambria Math" panose="02040503050406030204" pitchFamily="18" charset="0"/>
                          </a:rPr>
                          <m:t>محلول</m:t>
                        </m:r>
                        <m:r>
                          <a:rPr lang="fa-IR" sz="2800" i="1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fa-IR" sz="2800" i="1">
                            <a:latin typeface="Cambria Math" panose="02040503050406030204" pitchFamily="18" charset="0"/>
                          </a:rPr>
                          <m:t>حجم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𝐶𝐶</m:t>
                            </m:r>
                          </m:e>
                        </m:d>
                        <m:r>
                          <a:rPr lang="fa-IR" sz="2800" i="1">
                            <a:latin typeface="Cambria Math" panose="02040503050406030204" pitchFamily="18" charset="0"/>
                          </a:rPr>
                          <m:t>  ×  </m:t>
                        </m:r>
                        <m:r>
                          <a:rPr lang="fa-IR" sz="2800" i="1">
                            <a:latin typeface="Cambria Math" panose="02040503050406030204" pitchFamily="18" charset="0"/>
                          </a:rPr>
                          <m:t>قطره</m:t>
                        </m:r>
                        <m:r>
                          <a:rPr lang="fa-IR" sz="2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800" i="1">
                            <a:latin typeface="Cambria Math" panose="02040503050406030204" pitchFamily="18" charset="0"/>
                          </a:rPr>
                          <m:t>فاکتور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fa-IR" sz="2800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×  </m:t>
                        </m:r>
                        <m:r>
                          <a:rPr lang="fa-IR" sz="2800" i="1">
                            <a:latin typeface="Cambria Math" panose="02040503050406030204" pitchFamily="18" charset="0"/>
                          </a:rPr>
                          <m:t>دستورپزشک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fa-IR" sz="2800" i="1">
                            <a:latin typeface="Cambria Math" panose="02040503050406030204" pitchFamily="18" charset="0"/>
                          </a:rPr>
                          <m:t>محلول</m:t>
                        </m:r>
                        <m:r>
                          <a:rPr lang="fa-IR" sz="2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800" i="1">
                            <a:latin typeface="Cambria Math" panose="02040503050406030204" pitchFamily="18" charset="0"/>
                          </a:rPr>
                          <m:t>داخل</m:t>
                        </m:r>
                        <m:r>
                          <a:rPr lang="fa-IR" sz="2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800" i="1">
                            <a:latin typeface="Cambria Math" panose="02040503050406030204" pitchFamily="18" charset="0"/>
                          </a:rPr>
                          <m:t>داروی</m:t>
                        </m:r>
                        <m:r>
                          <a:rPr lang="fa-IR" sz="2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800" i="1">
                            <a:latin typeface="Cambria Math" panose="02040503050406030204" pitchFamily="18" charset="0"/>
                          </a:rPr>
                          <m:t>کل</m:t>
                        </m:r>
                        <m:r>
                          <a:rPr lang="fa-IR" sz="2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2800" i="1">
                            <a:latin typeface="Cambria Math" panose="02040503050406030204" pitchFamily="18" charset="0"/>
                          </a:rPr>
                          <m:t>دوز</m:t>
                        </m:r>
                        <m:r>
                          <a:rPr lang="fa-IR" sz="2800" i="1">
                            <a:latin typeface="Cambria Math" panose="02040503050406030204" pitchFamily="18" charset="0"/>
                          </a:rPr>
                          <m:t>   ×</m:t>
                        </m:r>
                        <m:r>
                          <a:rPr lang="fa-IR" sz="2800" i="1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</m:oMath>
                </a14:m>
                <a:r>
                  <a:rPr lang="fa-IR" sz="2800" dirty="0">
                    <a:cs typeface="B Mitra" panose="00000400000000000000" pitchFamily="2" charset="-78"/>
                  </a:rPr>
                  <a:t>  =  </a:t>
                </a:r>
                <a:r>
                  <a:rPr lang="en-US" sz="2800" dirty="0" err="1">
                    <a:cs typeface="B Mitra" panose="00000400000000000000" pitchFamily="2" charset="-78"/>
                  </a:rPr>
                  <a:t>gtt</a:t>
                </a:r>
                <a:r>
                  <a:rPr lang="en-US" sz="2800" dirty="0">
                    <a:cs typeface="B Mitra" panose="00000400000000000000" pitchFamily="2" charset="-78"/>
                  </a:rPr>
                  <a:t>/min</a:t>
                </a:r>
                <a:endParaRPr lang="fa-IR" sz="2800" dirty="0">
                  <a:cs typeface="B Mitra" panose="00000400000000000000" pitchFamily="2" charset="-78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 l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8885" y="1690688"/>
                <a:ext cx="12133119" cy="5167312"/>
              </a:xfr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36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 ×</m:t>
                        </m:r>
                        <m:r>
                          <a:rPr lang="fa-IR" sz="36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fa-IR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fa-IR" sz="3600" b="0" i="1" smtClean="0">
                            <a:latin typeface="Cambria Math" panose="02040503050406030204" pitchFamily="18" charset="0"/>
                          </a:rPr>
                          <m:t>70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×  </m:t>
                        </m:r>
                        <m:r>
                          <a:rPr lang="fa-IR" sz="3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fa-IR" sz="3600" b="0" i="1" smtClean="0">
                            <a:latin typeface="Cambria Math" panose="02040503050406030204" pitchFamily="18" charset="0"/>
                          </a:rPr>
                          <m:t>200</m:t>
                        </m:r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   ×</m:t>
                        </m:r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</m:oMath>
                </a14:m>
                <a:r>
                  <a:rPr lang="fa-IR" sz="3600" dirty="0" smtClean="0">
                    <a:cs typeface="B Mitra" panose="00000400000000000000" pitchFamily="2" charset="-78"/>
                  </a:rPr>
                  <a:t> </a:t>
                </a:r>
                <a:r>
                  <a:rPr lang="en-US" sz="3600" dirty="0" smtClean="0">
                    <a:cs typeface="B Mitra" panose="00000400000000000000" pitchFamily="2" charset="-78"/>
                  </a:rPr>
                  <a:t> </a:t>
                </a:r>
                <a:r>
                  <a:rPr lang="fa-IR" sz="3600" dirty="0" smtClean="0">
                    <a:cs typeface="B Mitra" panose="00000400000000000000" pitchFamily="2" charset="-78"/>
                  </a:rPr>
                  <a:t>= </a:t>
                </a:r>
                <a:r>
                  <a:rPr lang="en-US" sz="3600" dirty="0" smtClean="0">
                    <a:cs typeface="B Mitra" panose="00000400000000000000" pitchFamily="2" charset="-78"/>
                  </a:rPr>
                  <a:t>  10   </a:t>
                </a:r>
                <a:endParaRPr lang="fa-IR" sz="3600" dirty="0" smtClean="0">
                  <a:cs typeface="B Mitra" panose="00000400000000000000" pitchFamily="2" charset="-78"/>
                </a:endParaRPr>
              </a:p>
              <a:p>
                <a:pPr marL="0" indent="0" algn="r">
                  <a:buNone/>
                </a:pPr>
                <a:r>
                  <a:rPr lang="en-US" dirty="0" smtClean="0">
                    <a:cs typeface="B Mitra" panose="00000400000000000000" pitchFamily="2" charset="-78"/>
                  </a:rPr>
                  <a:t>                                                        </a:t>
                </a:r>
                <a:r>
                  <a:rPr lang="fa-IR" dirty="0" smtClean="0">
                    <a:cs typeface="B Mitra" panose="00000400000000000000" pitchFamily="2" charset="-78"/>
                  </a:rPr>
                  <a:t>     تعداد قطرات داروی دوپامین با دوز 5 میکروگرم در دقیقه  در یک فرد 70 کیلوگرمی</a:t>
                </a:r>
              </a:p>
              <a:p>
                <a:pPr marL="0" indent="0" algn="r">
                  <a:buNone/>
                </a:pPr>
                <a:endParaRPr lang="fa-IR" dirty="0">
                  <a:cs typeface="B Mitra" panose="00000400000000000000" pitchFamily="2" charset="-78"/>
                </a:endParaRPr>
              </a:p>
              <a:p>
                <a:pPr marL="0" indent="0" algn="r">
                  <a:buNone/>
                </a:pPr>
                <a:endParaRPr lang="fa-IR" dirty="0" smtClean="0">
                  <a:cs typeface="B Mitra" panose="00000400000000000000" pitchFamily="2" charset="-78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 ×</m:t>
                        </m:r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15</m:t>
                        </m:r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70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×  </m:t>
                        </m:r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a-IR" sz="3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   ×</m:t>
                        </m:r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</m:oMath>
                </a14:m>
                <a:r>
                  <a:rPr lang="fa-IR" sz="3600" dirty="0">
                    <a:cs typeface="B Mitra" panose="00000400000000000000" pitchFamily="2" charset="-78"/>
                  </a:rPr>
                  <a:t> </a:t>
                </a:r>
                <a:r>
                  <a:rPr lang="en-US" sz="3600" dirty="0">
                    <a:cs typeface="B Mitra" panose="00000400000000000000" pitchFamily="2" charset="-78"/>
                  </a:rPr>
                  <a:t> </a:t>
                </a:r>
                <a:r>
                  <a:rPr lang="fa-IR" sz="3600" dirty="0">
                    <a:cs typeface="B Mitra" panose="00000400000000000000" pitchFamily="2" charset="-78"/>
                  </a:rPr>
                  <a:t>= </a:t>
                </a:r>
                <a:r>
                  <a:rPr lang="en-US" sz="3600" dirty="0">
                    <a:cs typeface="B Mitra" panose="00000400000000000000" pitchFamily="2" charset="-78"/>
                  </a:rPr>
                  <a:t>  </a:t>
                </a:r>
                <a:r>
                  <a:rPr lang="en-US" sz="3600" dirty="0" smtClean="0">
                    <a:cs typeface="B Mitra" panose="00000400000000000000" pitchFamily="2" charset="-78"/>
                  </a:rPr>
                  <a:t>8   </a:t>
                </a:r>
                <a:endParaRPr lang="fa-IR" sz="3600" dirty="0">
                  <a:cs typeface="B Mitra" panose="00000400000000000000" pitchFamily="2" charset="-78"/>
                </a:endParaRPr>
              </a:p>
              <a:p>
                <a:pPr marL="0" indent="0" algn="r">
                  <a:buNone/>
                </a:pPr>
                <a:r>
                  <a:rPr lang="en-US" sz="3600" dirty="0">
                    <a:cs typeface="B Mitra" panose="00000400000000000000" pitchFamily="2" charset="-78"/>
                  </a:rPr>
                  <a:t>                                                        </a:t>
                </a:r>
                <a:r>
                  <a:rPr lang="fa-IR" sz="3600" dirty="0">
                    <a:cs typeface="B Mitra" panose="00000400000000000000" pitchFamily="2" charset="-78"/>
                  </a:rPr>
                  <a:t>     </a:t>
                </a:r>
                <a:r>
                  <a:rPr lang="fa-IR" dirty="0">
                    <a:cs typeface="B Mitra" panose="00000400000000000000" pitchFamily="2" charset="-78"/>
                  </a:rPr>
                  <a:t>تعداد قطرات داروی </a:t>
                </a:r>
                <a:r>
                  <a:rPr lang="fa-IR" dirty="0" smtClean="0">
                    <a:cs typeface="B Mitra" panose="00000400000000000000" pitchFamily="2" charset="-78"/>
                  </a:rPr>
                  <a:t>دوبوتامین </a:t>
                </a:r>
                <a:r>
                  <a:rPr lang="fa-IR" dirty="0">
                    <a:cs typeface="B Mitra" panose="00000400000000000000" pitchFamily="2" charset="-78"/>
                  </a:rPr>
                  <a:t>با دوز 5 میکروگرم در دقیقه  در یک فرد 70 کیلوگرمی   </a:t>
                </a:r>
                <a:r>
                  <a:rPr lang="fa-IR" dirty="0" smtClean="0">
                    <a:cs typeface="B Mitra" panose="00000400000000000000" pitchFamily="2" charset="-78"/>
                  </a:rPr>
                  <a:t>  </a:t>
                </a:r>
                <a:endParaRPr lang="en-US" dirty="0">
                  <a:cs typeface="B Mitra" panose="00000400000000000000" pitchFamily="2" charset="-78"/>
                </a:endParaRPr>
              </a:p>
              <a:p>
                <a:pPr marL="0" indent="0" algn="r">
                  <a:buNone/>
                </a:pPr>
                <a:r>
                  <a:rPr lang="fa-IR" dirty="0" smtClean="0">
                    <a:cs typeface="B Mitra" panose="00000400000000000000" pitchFamily="2" charset="-78"/>
                  </a:rPr>
                  <a:t>   </a:t>
                </a:r>
                <a:endParaRPr lang="en-US" dirty="0">
                  <a:cs typeface="B Mitra" panose="00000400000000000000" pitchFamily="2" charset="-78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882" y="1690688"/>
                <a:ext cx="12133118" cy="5167312"/>
              </a:xfrm>
              <a:blipFill rotWithShape="0">
                <a:blip r:embed="rId4"/>
                <a:stretch>
                  <a:fillRect t="-472" r="-1457" b="-1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35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" y="4"/>
            <a:ext cx="12191999" cy="685799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r" rtl="1"/>
            <a:r>
              <a:rPr lang="fa-IR" sz="4800" dirty="0" smtClean="0">
                <a:cs typeface="B Mitra" panose="00000400000000000000" pitchFamily="2" charset="-78"/>
              </a:rPr>
              <a:t>تحقیقات متعددی در مورد میزان اشتباهات دارویی انجام شده اند .میزان این اشتباهات بین 66 تا 74 درصد ذکر شده اند . در این میان اشتباهات دارویی ناشی از اشتباه در محاسبه میزان دارو بمیزان 51 درصد بیان شده اند </a:t>
            </a:r>
            <a:r>
              <a:rPr lang="fa-IR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4374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613" y="365129"/>
            <a:ext cx="10221191" cy="1325563"/>
          </a:xfrm>
        </p:spPr>
        <p:txBody>
          <a:bodyPr/>
          <a:lstStyle/>
          <a:p>
            <a:pPr algn="ctr"/>
            <a:r>
              <a:rPr lang="fa-IR" dirty="0" smtClean="0">
                <a:cs typeface="B Mitra" panose="00000400000000000000" pitchFamily="2" charset="-78"/>
              </a:rPr>
              <a:t>فرمولهای تسهیل شده :</a:t>
            </a:r>
            <a:endParaRPr lang="en-US" dirty="0">
              <a:cs typeface="B Mitra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" y="1825630"/>
                <a:ext cx="12191999" cy="5032375"/>
              </a:xfr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×  </m:t>
                        </m:r>
                        <m:r>
                          <a:rPr lang="fa-IR" i="1">
                            <a:latin typeface="Cambria Math" panose="02040503050406030204" pitchFamily="18" charset="0"/>
                          </a:rPr>
                          <m:t>دستورپزشک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41</m:t>
                        </m:r>
                      </m:den>
                    </m:f>
                  </m:oMath>
                </a14:m>
                <a:r>
                  <a:rPr lang="fa-IR" dirty="0">
                    <a:cs typeface="B Mitra" panose="00000400000000000000" pitchFamily="2" charset="-78"/>
                  </a:rPr>
                  <a:t>  =  </a:t>
                </a:r>
                <a:r>
                  <a:rPr lang="en-US" dirty="0" err="1" smtClean="0">
                    <a:cs typeface="B Mitra" panose="00000400000000000000" pitchFamily="2" charset="-78"/>
                  </a:rPr>
                  <a:t>gtt</a:t>
                </a:r>
                <a:r>
                  <a:rPr lang="en-US" dirty="0" smtClean="0">
                    <a:cs typeface="B Mitra" panose="00000400000000000000" pitchFamily="2" charset="-78"/>
                  </a:rPr>
                  <a:t>/min     </a:t>
                </a:r>
                <a:r>
                  <a:rPr lang="fa-IR" dirty="0" smtClean="0">
                    <a:cs typeface="B Mitra" panose="00000400000000000000" pitchFamily="2" charset="-78"/>
                  </a:rPr>
                  <a:t>                                   </a:t>
                </a:r>
                <a:r>
                  <a:rPr lang="en-US" dirty="0" smtClean="0">
                    <a:cs typeface="B Mitra" panose="00000400000000000000" pitchFamily="2" charset="-78"/>
                  </a:rPr>
                  <a:t>     </a:t>
                </a:r>
                <a:r>
                  <a:rPr lang="fa-IR" dirty="0" smtClean="0">
                    <a:cs typeface="B Mitra" panose="00000400000000000000" pitchFamily="2" charset="-78"/>
                  </a:rPr>
                  <a:t>      دوبوتامین</a:t>
                </a:r>
              </a:p>
              <a:p>
                <a:endParaRPr lang="fa-IR" dirty="0" smtClean="0">
                  <a:cs typeface="B Mitra" panose="00000400000000000000" pitchFamily="2" charset="-78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×  </m:t>
                        </m:r>
                        <m:r>
                          <a:rPr lang="fa-IR" i="1">
                            <a:latin typeface="Cambria Math" panose="02040503050406030204" pitchFamily="18" charset="0"/>
                          </a:rPr>
                          <m:t>دستورپزشک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fa-IR" i="1">
                            <a:latin typeface="Cambria Math" panose="02040503050406030204" pitchFamily="18" charset="0"/>
                          </a:rPr>
                          <m:t>33</m:t>
                        </m:r>
                      </m:den>
                    </m:f>
                  </m:oMath>
                </a14:m>
                <a:r>
                  <a:rPr lang="fa-IR" dirty="0">
                    <a:cs typeface="B Mitra" panose="00000400000000000000" pitchFamily="2" charset="-78"/>
                  </a:rPr>
                  <a:t>  =  </a:t>
                </a:r>
                <a:r>
                  <a:rPr lang="en-US" dirty="0" err="1">
                    <a:cs typeface="B Mitra" panose="00000400000000000000" pitchFamily="2" charset="-78"/>
                  </a:rPr>
                  <a:t>gtt</a:t>
                </a:r>
                <a:r>
                  <a:rPr lang="en-US" dirty="0">
                    <a:cs typeface="B Mitra" panose="00000400000000000000" pitchFamily="2" charset="-78"/>
                  </a:rPr>
                  <a:t>/min                     </a:t>
                </a:r>
                <a:r>
                  <a:rPr lang="en-US" dirty="0" smtClean="0">
                    <a:cs typeface="B Mitra" panose="00000400000000000000" pitchFamily="2" charset="-78"/>
                  </a:rPr>
                  <a:t>                           </a:t>
                </a:r>
                <a:r>
                  <a:rPr lang="fa-IR" dirty="0" smtClean="0">
                    <a:cs typeface="B Mitra" panose="00000400000000000000" pitchFamily="2" charset="-78"/>
                  </a:rPr>
                  <a:t>دوپامین</a:t>
                </a:r>
                <a:r>
                  <a:rPr lang="en-US" dirty="0" smtClean="0">
                    <a:cs typeface="B Mitra" panose="00000400000000000000" pitchFamily="2" charset="-78"/>
                  </a:rPr>
                  <a:t>    </a:t>
                </a:r>
                <a:endParaRPr lang="fa-IR" dirty="0" smtClean="0">
                  <a:cs typeface="B Mitra" panose="00000400000000000000" pitchFamily="2" charset="-78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cs typeface="B Mitra" panose="00000400000000000000" pitchFamily="2" charset="-78"/>
                  </a:rPr>
                  <a:t>    </a:t>
                </a:r>
                <a:endParaRPr lang="fa-IR" dirty="0" smtClean="0">
                  <a:cs typeface="B Mitra" panose="00000400000000000000" pitchFamily="2" charset="-78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× </m:t>
                        </m:r>
                        <m:r>
                          <a:rPr lang="fa-IR" i="1">
                            <a:latin typeface="Cambria Math" panose="02040503050406030204" pitchFamily="18" charset="0"/>
                          </a:rPr>
                          <m:t>دستورپزشک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میلیگرم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به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دارو</m:t>
                        </m:r>
                      </m:den>
                    </m:f>
                  </m:oMath>
                </a14:m>
                <a:r>
                  <a:rPr lang="fa-IR" dirty="0">
                    <a:cs typeface="B Mitra" panose="00000400000000000000" pitchFamily="2" charset="-78"/>
                  </a:rPr>
                  <a:t>  =  </a:t>
                </a:r>
                <a:r>
                  <a:rPr lang="en-US" dirty="0" err="1">
                    <a:cs typeface="B Mitra" panose="00000400000000000000" pitchFamily="2" charset="-78"/>
                  </a:rPr>
                  <a:t>gtt</a:t>
                </a:r>
                <a:r>
                  <a:rPr lang="en-US" dirty="0">
                    <a:cs typeface="B Mitra" panose="00000400000000000000" pitchFamily="2" charset="-78"/>
                  </a:rPr>
                  <a:t>/min  </a:t>
                </a:r>
                <a:r>
                  <a:rPr lang="en-US" dirty="0" smtClean="0">
                    <a:cs typeface="B Mitra" panose="00000400000000000000" pitchFamily="2" charset="-78"/>
                  </a:rPr>
                  <a:t>                  </a:t>
                </a:r>
                <a:r>
                  <a:rPr lang="fa-IR" dirty="0" smtClean="0">
                    <a:cs typeface="B Mitra" panose="00000400000000000000" pitchFamily="2" charset="-78"/>
                  </a:rPr>
                  <a:t>    </a:t>
                </a:r>
                <a:r>
                  <a:rPr lang="en-US" dirty="0" smtClean="0">
                    <a:cs typeface="B Mitra" panose="00000400000000000000" pitchFamily="2" charset="-78"/>
                  </a:rPr>
                  <a:t>         </a:t>
                </a:r>
                <a:r>
                  <a:rPr lang="fa-IR" dirty="0" smtClean="0">
                    <a:cs typeface="B Mitra" panose="00000400000000000000" pitchFamily="2" charset="-78"/>
                  </a:rPr>
                  <a:t>نورآدرنالین و آدرنالین </a:t>
                </a:r>
              </a:p>
              <a:p>
                <a:pPr marL="0" indent="0">
                  <a:buNone/>
                </a:pPr>
                <a:endParaRPr lang="fa-IR" dirty="0">
                  <a:cs typeface="B Mitra" panose="00000400000000000000" pitchFamily="2" charset="-78"/>
                </a:endParaRPr>
              </a:p>
              <a:p>
                <a:endParaRPr lang="en-US" dirty="0">
                  <a:cs typeface="B Mitra" panose="00000400000000000000" pitchFamily="2" charset="-78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825624"/>
                <a:ext cx="12191999" cy="5032375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215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12192000" cy="6858000"/>
              </a:xfr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3600" b="0" i="1" smtClean="0">
                            <a:latin typeface="Cambria Math" panose="02040503050406030204" pitchFamily="18" charset="0"/>
                          </a:rPr>
                          <m:t>70</m:t>
                        </m:r>
                        <m:r>
                          <a:rPr lang="fa-IR" sz="3600" b="0" i="1" smtClean="0">
                            <a:latin typeface="Cambria Math" panose="02040503050406030204" pitchFamily="18" charset="0"/>
                          </a:rPr>
                          <m:t> ×  </m:t>
                        </m:r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41</m:t>
                        </m:r>
                      </m:den>
                    </m:f>
                  </m:oMath>
                </a14:m>
                <a:r>
                  <a:rPr lang="fa-IR" sz="3600" dirty="0">
                    <a:cs typeface="B Mitra" panose="00000400000000000000" pitchFamily="2" charset="-78"/>
                  </a:rPr>
                  <a:t> </a:t>
                </a:r>
                <a:r>
                  <a:rPr lang="en-US" sz="3600" dirty="0">
                    <a:cs typeface="B Mitra" panose="00000400000000000000" pitchFamily="2" charset="-78"/>
                  </a:rPr>
                  <a:t> </a:t>
                </a:r>
                <a:r>
                  <a:rPr lang="fa-IR" sz="3600" dirty="0">
                    <a:cs typeface="B Mitra" panose="00000400000000000000" pitchFamily="2" charset="-78"/>
                  </a:rPr>
                  <a:t>= </a:t>
                </a:r>
                <a:r>
                  <a:rPr lang="en-US" sz="3600" dirty="0">
                    <a:cs typeface="B Mitra" panose="00000400000000000000" pitchFamily="2" charset="-78"/>
                  </a:rPr>
                  <a:t>  </a:t>
                </a:r>
                <a:r>
                  <a:rPr lang="en-US" sz="3600" dirty="0" smtClean="0">
                    <a:cs typeface="B Mitra" panose="00000400000000000000" pitchFamily="2" charset="-78"/>
                  </a:rPr>
                  <a:t>8 </a:t>
                </a:r>
                <a:r>
                  <a:rPr lang="en-US" sz="3600" dirty="0" err="1" smtClean="0">
                    <a:cs typeface="B Mitra" panose="00000400000000000000" pitchFamily="2" charset="-78"/>
                  </a:rPr>
                  <a:t>gtt</a:t>
                </a:r>
                <a:r>
                  <a:rPr lang="en-US" sz="3600" dirty="0" smtClean="0">
                    <a:cs typeface="B Mitra" panose="00000400000000000000" pitchFamily="2" charset="-78"/>
                  </a:rPr>
                  <a:t>/min   </a:t>
                </a:r>
                <a:endParaRPr lang="fa-IR" sz="3600" dirty="0">
                  <a:cs typeface="B Mitra" panose="00000400000000000000" pitchFamily="2" charset="-78"/>
                </a:endParaRPr>
              </a:p>
              <a:p>
                <a:pPr marL="0" indent="0" algn="r">
                  <a:buNone/>
                </a:pPr>
                <a:r>
                  <a:rPr lang="en-US" sz="3600" dirty="0">
                    <a:cs typeface="B Mitra" panose="00000400000000000000" pitchFamily="2" charset="-78"/>
                  </a:rPr>
                  <a:t>                                                        </a:t>
                </a:r>
                <a:r>
                  <a:rPr lang="fa-IR" sz="3600" dirty="0">
                    <a:cs typeface="B Mitra" panose="00000400000000000000" pitchFamily="2" charset="-78"/>
                  </a:rPr>
                  <a:t>     </a:t>
                </a:r>
                <a:r>
                  <a:rPr lang="fa-IR" dirty="0">
                    <a:cs typeface="B Mitra" panose="00000400000000000000" pitchFamily="2" charset="-78"/>
                  </a:rPr>
                  <a:t>تعداد قطرات داروی دوبوتامین با دوز 5 میکروگرم در دقیقه  در یک فرد 70 کیلوگرمی     </a:t>
                </a:r>
                <a:endParaRPr lang="fa-IR" dirty="0" smtClean="0">
                  <a:cs typeface="B Mitra" panose="00000400000000000000" pitchFamily="2" charset="-78"/>
                </a:endParaRPr>
              </a:p>
              <a:p>
                <a:pPr marL="0" indent="0" algn="r">
                  <a:buNone/>
                </a:pPr>
                <a:endParaRPr lang="fa-IR" dirty="0">
                  <a:cs typeface="B Mitra" panose="00000400000000000000" pitchFamily="2" charset="-78"/>
                </a:endParaRPr>
              </a:p>
              <a:p>
                <a:pPr marL="0" indent="0" algn="r">
                  <a:buNone/>
                </a:pPr>
                <a:endParaRPr lang="en-US" dirty="0">
                  <a:cs typeface="B Mitra" panose="00000400000000000000" pitchFamily="2" charset="-78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70</m:t>
                        </m:r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 ×  </m:t>
                        </m:r>
                        <m:r>
                          <a:rPr lang="fa-IR" sz="36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33</m:t>
                        </m:r>
                      </m:den>
                    </m:f>
                  </m:oMath>
                </a14:m>
                <a:r>
                  <a:rPr lang="fa-IR" sz="3600" dirty="0">
                    <a:cs typeface="B Mitra" panose="00000400000000000000" pitchFamily="2" charset="-78"/>
                  </a:rPr>
                  <a:t> </a:t>
                </a:r>
                <a:r>
                  <a:rPr lang="en-US" sz="3600" dirty="0">
                    <a:cs typeface="B Mitra" panose="00000400000000000000" pitchFamily="2" charset="-78"/>
                  </a:rPr>
                  <a:t> </a:t>
                </a:r>
                <a:r>
                  <a:rPr lang="fa-IR" sz="3600" dirty="0">
                    <a:cs typeface="B Mitra" panose="00000400000000000000" pitchFamily="2" charset="-78"/>
                  </a:rPr>
                  <a:t>= </a:t>
                </a:r>
                <a:r>
                  <a:rPr lang="en-US" sz="3600" dirty="0">
                    <a:cs typeface="B Mitra" panose="00000400000000000000" pitchFamily="2" charset="-78"/>
                  </a:rPr>
                  <a:t>  </a:t>
                </a:r>
                <a:r>
                  <a:rPr lang="en-US" sz="3600" dirty="0" smtClean="0">
                    <a:cs typeface="B Mitra" panose="00000400000000000000" pitchFamily="2" charset="-78"/>
                  </a:rPr>
                  <a:t>10 </a:t>
                </a:r>
                <a:r>
                  <a:rPr lang="en-US" sz="3600" dirty="0" err="1">
                    <a:cs typeface="B Mitra" panose="00000400000000000000" pitchFamily="2" charset="-78"/>
                  </a:rPr>
                  <a:t>gtt</a:t>
                </a:r>
                <a:r>
                  <a:rPr lang="en-US" sz="3600" dirty="0">
                    <a:cs typeface="B Mitra" panose="00000400000000000000" pitchFamily="2" charset="-78"/>
                  </a:rPr>
                  <a:t>/min   </a:t>
                </a:r>
                <a:endParaRPr lang="fa-IR" sz="3600" dirty="0">
                  <a:cs typeface="B Mitra" panose="00000400000000000000" pitchFamily="2" charset="-78"/>
                </a:endParaRPr>
              </a:p>
              <a:p>
                <a:pPr marL="0" indent="0" algn="r">
                  <a:buNone/>
                </a:pPr>
                <a:r>
                  <a:rPr lang="en-US" sz="3600" dirty="0">
                    <a:cs typeface="B Mitra" panose="00000400000000000000" pitchFamily="2" charset="-78"/>
                  </a:rPr>
                  <a:t>                                                        </a:t>
                </a:r>
                <a:r>
                  <a:rPr lang="fa-IR" sz="3600" dirty="0">
                    <a:cs typeface="B Mitra" panose="00000400000000000000" pitchFamily="2" charset="-78"/>
                  </a:rPr>
                  <a:t>     </a:t>
                </a:r>
                <a:r>
                  <a:rPr lang="fa-IR" dirty="0">
                    <a:cs typeface="B Mitra" panose="00000400000000000000" pitchFamily="2" charset="-78"/>
                  </a:rPr>
                  <a:t>تعداد قطرات داروی </a:t>
                </a:r>
                <a:r>
                  <a:rPr lang="fa-IR" dirty="0" smtClean="0">
                    <a:cs typeface="B Mitra" panose="00000400000000000000" pitchFamily="2" charset="-78"/>
                  </a:rPr>
                  <a:t>دوپامین </a:t>
                </a:r>
                <a:r>
                  <a:rPr lang="fa-IR" dirty="0">
                    <a:cs typeface="B Mitra" panose="00000400000000000000" pitchFamily="2" charset="-78"/>
                  </a:rPr>
                  <a:t>با دوز 5 میکروگرم در دقیقه  در یک فرد 70 کیلوگرمی     </a:t>
                </a:r>
                <a:endParaRPr lang="en-US" dirty="0">
                  <a:cs typeface="B Mitra" panose="00000400000000000000" pitchFamily="2" charset="-78"/>
                </a:endParaRPr>
              </a:p>
              <a:p>
                <a:endParaRPr lang="en-US" sz="3600" dirty="0">
                  <a:cs typeface="B Mitra" panose="00000400000000000000" pitchFamily="2" charset="-78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12192000" cy="6858000"/>
              </a:xfrm>
              <a:blipFill rotWithShape="0">
                <a:blip r:embed="rId2"/>
                <a:stretch>
                  <a:fillRect t="-356" r="-14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689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Mitra" panose="00000400000000000000" pitchFamily="2" charset="-78"/>
              </a:rPr>
              <a:t>تزریق آمیودارون </a:t>
            </a:r>
            <a:r>
              <a:rPr lang="en-US" dirty="0" err="1" smtClean="0">
                <a:cs typeface="B Mitra" panose="00000400000000000000" pitchFamily="2" charset="-78"/>
              </a:rPr>
              <a:t>Amiodarone</a:t>
            </a:r>
            <a:r>
              <a:rPr lang="en-US" dirty="0" smtClean="0">
                <a:cs typeface="B Mitra" panose="00000400000000000000" pitchFamily="2" charset="-78"/>
              </a:rPr>
              <a:t> </a:t>
            </a:r>
            <a:r>
              <a:rPr lang="fa-IR" dirty="0" smtClean="0">
                <a:cs typeface="B Mitra" panose="00000400000000000000" pitchFamily="2" charset="-78"/>
              </a:rPr>
              <a:t>:</a:t>
            </a:r>
            <a:endParaRPr lang="en-US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r" rtl="1"/>
            <a:r>
              <a:rPr lang="fa-IR" dirty="0" smtClean="0">
                <a:cs typeface="B Mitra" panose="00000400000000000000" pitchFamily="2" charset="-78"/>
              </a:rPr>
              <a:t>آمیودارون یک  داروی آنتی آریتمی است که در تاکیکاردی بطنی و آریتمی های فوق بطنی استفاده میشود . عارضه مهم آن برادیکاردی ، هیپوتانسیون ، هیپر یا هیپوتیروئیدی و فیبروز ریوی است .    </a:t>
            </a:r>
            <a:r>
              <a:rPr lang="en-US" dirty="0" smtClean="0">
                <a:cs typeface="B Mitra" panose="00000400000000000000" pitchFamily="2" charset="-78"/>
              </a:rPr>
              <a:t>150mg / 3 ml</a:t>
            </a:r>
            <a:endParaRPr lang="fa-IR" dirty="0" smtClean="0">
              <a:cs typeface="B Mitra" panose="00000400000000000000" pitchFamily="2" charset="-78"/>
            </a:endParaRPr>
          </a:p>
          <a:p>
            <a:pPr algn="r" rtl="1"/>
            <a:r>
              <a:rPr lang="fa-IR" dirty="0" smtClean="0">
                <a:cs typeface="B Mitra" panose="00000400000000000000" pitchFamily="2" charset="-78"/>
              </a:rPr>
              <a:t>دوز اول بصورت 150 میلیگرم در عرض 10 دقیقه تجویز میشود . </a:t>
            </a:r>
          </a:p>
          <a:p>
            <a:pPr algn="r" rtl="1"/>
            <a:r>
              <a:rPr lang="fa-IR" dirty="0" smtClean="0">
                <a:cs typeface="B Mitra" panose="00000400000000000000" pitchFamily="2" charset="-78"/>
              </a:rPr>
              <a:t>دوز دوم بصورت 360 میلیگرم در عرض 6 ساعت تزریق میشود .بخاطر احتمال فلبیت ایجاد شده ناشی از تزربق دارو ، بهتر است دوز 6 ساعته به دو دوز 3 ساعته تقسیم شود . در اینصورت دارو رقیق تر شده و احتمال آسیب عروقی کمتر میشود . سرعت تزریق در شیوه اول 16 قطره در دقیقه و در شیوه دوم 32 قطره در دقیقه خواهد بود .</a:t>
            </a:r>
            <a:endParaRPr lang="en-US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4765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516"/>
            <a:ext cx="12192000" cy="666374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r" rtl="1"/>
            <a:r>
              <a:rPr lang="fa-IR" sz="3600" dirty="0">
                <a:cs typeface="B Mitra" panose="00000400000000000000" pitchFamily="2" charset="-78"/>
              </a:rPr>
              <a:t>دوز </a:t>
            </a:r>
            <a:r>
              <a:rPr lang="fa-IR" sz="3600" dirty="0" smtClean="0">
                <a:cs typeface="B Mitra" panose="00000400000000000000" pitchFamily="2" charset="-78"/>
              </a:rPr>
              <a:t>سوم بصورت 540 </a:t>
            </a:r>
            <a:r>
              <a:rPr lang="fa-IR" sz="3600" dirty="0">
                <a:cs typeface="B Mitra" panose="00000400000000000000" pitchFamily="2" charset="-78"/>
              </a:rPr>
              <a:t>میلیگرم در عرض </a:t>
            </a:r>
            <a:r>
              <a:rPr lang="fa-IR" sz="3600" dirty="0" smtClean="0">
                <a:cs typeface="B Mitra" panose="00000400000000000000" pitchFamily="2" charset="-78"/>
              </a:rPr>
              <a:t>18 </a:t>
            </a:r>
            <a:r>
              <a:rPr lang="fa-IR" sz="3600" dirty="0">
                <a:cs typeface="B Mitra" panose="00000400000000000000" pitchFamily="2" charset="-78"/>
              </a:rPr>
              <a:t>ساعت تزریق میشود .بخاطر احتمال فلبیت ایجاد شده ناشی از تزربق دارو ، بهتر است دوز </a:t>
            </a:r>
            <a:r>
              <a:rPr lang="fa-IR" sz="3600" dirty="0" smtClean="0">
                <a:cs typeface="B Mitra" panose="00000400000000000000" pitchFamily="2" charset="-78"/>
              </a:rPr>
              <a:t>18 </a:t>
            </a:r>
            <a:r>
              <a:rPr lang="fa-IR" sz="3600" dirty="0">
                <a:cs typeface="B Mitra" panose="00000400000000000000" pitchFamily="2" charset="-78"/>
              </a:rPr>
              <a:t>ساعته به </a:t>
            </a:r>
            <a:r>
              <a:rPr lang="fa-IR" sz="3600" dirty="0" smtClean="0">
                <a:cs typeface="B Mitra" panose="00000400000000000000" pitchFamily="2" charset="-78"/>
              </a:rPr>
              <a:t>سه </a:t>
            </a:r>
            <a:r>
              <a:rPr lang="fa-IR" sz="3600" dirty="0">
                <a:cs typeface="B Mitra" panose="00000400000000000000" pitchFamily="2" charset="-78"/>
              </a:rPr>
              <a:t>دوز </a:t>
            </a:r>
            <a:r>
              <a:rPr lang="fa-IR" sz="3600" dirty="0" smtClean="0">
                <a:cs typeface="B Mitra" panose="00000400000000000000" pitchFamily="2" charset="-78"/>
              </a:rPr>
              <a:t>6 </a:t>
            </a:r>
            <a:r>
              <a:rPr lang="fa-IR" sz="3600" dirty="0">
                <a:cs typeface="B Mitra" panose="00000400000000000000" pitchFamily="2" charset="-78"/>
              </a:rPr>
              <a:t>ساعته تقسیم شود . در اینصورت دارو رقیق تر شده و احتمال آسیب عروقی کمتر میشود . سرعت تزریق در شیوه اول </a:t>
            </a:r>
            <a:r>
              <a:rPr lang="fa-IR" sz="3600" dirty="0">
                <a:cs typeface="B Mitra" panose="00000400000000000000" pitchFamily="2" charset="-78"/>
              </a:rPr>
              <a:t>6</a:t>
            </a:r>
            <a:r>
              <a:rPr lang="fa-IR" sz="3600" dirty="0" smtClean="0">
                <a:cs typeface="B Mitra" panose="00000400000000000000" pitchFamily="2" charset="-78"/>
              </a:rPr>
              <a:t> </a:t>
            </a:r>
            <a:r>
              <a:rPr lang="fa-IR" sz="3600" dirty="0">
                <a:cs typeface="B Mitra" panose="00000400000000000000" pitchFamily="2" charset="-78"/>
              </a:rPr>
              <a:t>قطره در دقیقه و در شیوه </a:t>
            </a:r>
            <a:r>
              <a:rPr lang="fa-IR" sz="3600">
                <a:cs typeface="B Mitra" panose="00000400000000000000" pitchFamily="2" charset="-78"/>
              </a:rPr>
              <a:t>دوم </a:t>
            </a:r>
            <a:r>
              <a:rPr lang="fa-IR" sz="3600" smtClean="0">
                <a:cs typeface="B Mitra" panose="00000400000000000000" pitchFamily="2" charset="-78"/>
              </a:rPr>
              <a:t>16 </a:t>
            </a:r>
            <a:r>
              <a:rPr lang="fa-IR" sz="3600" dirty="0">
                <a:cs typeface="B Mitra" panose="00000400000000000000" pitchFamily="2" charset="-78"/>
              </a:rPr>
              <a:t>قطره در دقیقه خواهد بود .</a:t>
            </a:r>
            <a:endParaRPr lang="en-US" sz="3600" dirty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endParaRPr lang="en-US" sz="36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14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3082"/>
            <a:ext cx="12115800" cy="669492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r" rtl="1"/>
            <a:r>
              <a:rPr lang="fa-IR" sz="3600" dirty="0">
                <a:cs typeface="B Mitra" panose="00000400000000000000" pitchFamily="2" charset="-78"/>
              </a:rPr>
              <a:t>تزریق لیدوکایین : برای تعیین میزان دارو در هر سی سی کافی است درصد را برداشته و جلوی آن صفر بگذاریم </a:t>
            </a:r>
            <a:r>
              <a:rPr lang="fa-IR" sz="3600" dirty="0" smtClean="0">
                <a:cs typeface="B Mitra" panose="00000400000000000000" pitchFamily="2" charset="-78"/>
              </a:rPr>
              <a:t>مثلا یک سی سی ویال یا آمپول لیدوکایین 1% حاوی 10 میلیگرم لیدوکایین و یک سی سی ویال یا آمپول لیدوکایین 2% حاوی 20 میلیگرم لیدوکایین است .</a:t>
            </a:r>
          </a:p>
          <a:p>
            <a:pPr algn="r" rtl="1"/>
            <a:endParaRPr lang="fa-IR" sz="3600" dirty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endParaRPr lang="fa-IR" sz="3600" dirty="0" smtClean="0">
              <a:cs typeface="B Mitra" panose="00000400000000000000" pitchFamily="2" charset="-78"/>
            </a:endParaRPr>
          </a:p>
          <a:p>
            <a:pPr algn="r" rtl="1"/>
            <a:r>
              <a:rPr lang="fa-IR" sz="3600" dirty="0" smtClean="0">
                <a:cs typeface="B Mitra" panose="00000400000000000000" pitchFamily="2" charset="-78"/>
              </a:rPr>
              <a:t>برای اینکه بدانیم یک سی سی سولفات منیزیم چند گرم دارو دارد ،  کافی است غلظت دارو را بر 10 تقسیم کنیم . مثلا یک سی سی سولفات منیزیم 50% حاوی 0/5 گرم سولفات منیزیم و یک سی سی سولفات منیزیم 20% حاوی 0/2 گرم سولفات منیزیم است . </a:t>
            </a:r>
            <a:endParaRPr lang="en-US" sz="36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4520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r" rtl="1"/>
            <a:r>
              <a:rPr lang="fa-IR" sz="3600" dirty="0">
                <a:cs typeface="B Mitra" panose="00000400000000000000" pitchFamily="2" charset="-78"/>
              </a:rPr>
              <a:t>هرگاه بخواهید مقدار یک سی سی دارویی را که برحسب درصد می باشد را برحسب میلی گرم محاسبه کنید کافی است علامت درصد را از جلوی عدد دارو حذف و به جای آن صفر بگذارید ، دراین صورت یک سی سی حاوی عدد بدست آمده به واحد میلی گرم خواهد </a:t>
            </a:r>
            <a:r>
              <a:rPr lang="fa-IR" sz="3600" dirty="0" smtClean="0">
                <a:cs typeface="B Mitra" panose="00000400000000000000" pitchFamily="2" charset="-78"/>
              </a:rPr>
              <a:t>بود . </a:t>
            </a:r>
            <a:r>
              <a:rPr lang="en-US" sz="3600" dirty="0" smtClean="0">
                <a:cs typeface="B Mitra" panose="00000400000000000000" pitchFamily="2" charset="-78"/>
              </a:rPr>
              <a:t> </a:t>
            </a:r>
            <a:endParaRPr lang="en-US" sz="3600" dirty="0">
              <a:cs typeface="B Mitra" panose="00000400000000000000" pitchFamily="2" charset="-78"/>
            </a:endParaRPr>
          </a:p>
          <a:p>
            <a:pPr algn="r" rtl="1"/>
            <a:endParaRPr lang="en-US" sz="36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16742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r" rtl="1"/>
            <a:r>
              <a:rPr lang="en-US" sz="3600" dirty="0" smtClean="0">
                <a:cs typeface="B Mitra" panose="00000400000000000000" pitchFamily="2" charset="-78"/>
              </a:rPr>
              <a:t>TNG</a:t>
            </a:r>
            <a:r>
              <a:rPr lang="fa-IR" sz="3600" dirty="0" smtClean="0">
                <a:cs typeface="B Mitra" panose="00000400000000000000" pitchFamily="2" charset="-78"/>
              </a:rPr>
              <a:t> </a:t>
            </a:r>
            <a:r>
              <a:rPr lang="fa-IR" sz="3600" dirty="0">
                <a:cs typeface="B Mitra" panose="00000400000000000000" pitchFamily="2" charset="-78"/>
              </a:rPr>
              <a:t>: </a:t>
            </a:r>
            <a:r>
              <a:rPr lang="fa-IR" sz="3600" dirty="0" smtClean="0">
                <a:cs typeface="B Mitra" panose="00000400000000000000" pitchFamily="2" charset="-78"/>
              </a:rPr>
              <a:t>نیتروگلیسرین یک داروی وازودیلاتورو ونودیلاتور است . </a:t>
            </a:r>
            <a:endParaRPr lang="fa-IR" sz="3600" dirty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3600" dirty="0" smtClean="0">
                <a:cs typeface="B Mitra" panose="00000400000000000000" pitchFamily="2" charset="-78"/>
              </a:rPr>
              <a:t>موارد استعمال : </a:t>
            </a:r>
            <a:r>
              <a:rPr lang="en-US" sz="3600" dirty="0" smtClean="0">
                <a:cs typeface="B Mitra" panose="00000400000000000000" pitchFamily="2" charset="-78"/>
              </a:rPr>
              <a:t>chest pain </a:t>
            </a:r>
            <a:r>
              <a:rPr lang="fa-IR" sz="3600" dirty="0" smtClean="0">
                <a:cs typeface="B Mitra" panose="00000400000000000000" pitchFamily="2" charset="-78"/>
              </a:rPr>
              <a:t> ، کریز هیپرتانسیون ، </a:t>
            </a:r>
            <a:r>
              <a:rPr lang="en-US" sz="3600" dirty="0" smtClean="0">
                <a:cs typeface="B Mitra" panose="00000400000000000000" pitchFamily="2" charset="-78"/>
              </a:rPr>
              <a:t>ACS</a:t>
            </a:r>
            <a:r>
              <a:rPr lang="fa-IR" sz="3600" dirty="0" smtClean="0">
                <a:cs typeface="B Mitra" panose="00000400000000000000" pitchFamily="2" charset="-78"/>
              </a:rPr>
              <a:t> ، َ</a:t>
            </a:r>
            <a:r>
              <a:rPr lang="en-US" sz="3600" dirty="0" smtClean="0">
                <a:cs typeface="B Mitra" panose="00000400000000000000" pitchFamily="2" charset="-78"/>
              </a:rPr>
              <a:t>Anal fissure</a:t>
            </a:r>
            <a:r>
              <a:rPr lang="fa-IR" sz="3600" dirty="0" smtClean="0">
                <a:cs typeface="B Mitra" panose="00000400000000000000" pitchFamily="2" charset="-78"/>
              </a:rPr>
              <a:t> ، </a:t>
            </a:r>
            <a:r>
              <a:rPr lang="en-US" sz="3600" dirty="0" err="1" smtClean="0">
                <a:cs typeface="B Mitra" panose="00000400000000000000" pitchFamily="2" charset="-78"/>
              </a:rPr>
              <a:t>Raynauds</a:t>
            </a:r>
            <a:r>
              <a:rPr lang="en-US" sz="3600" dirty="0" smtClean="0">
                <a:cs typeface="B Mitra" panose="00000400000000000000" pitchFamily="2" charset="-78"/>
              </a:rPr>
              <a:t> phenomenon</a:t>
            </a:r>
            <a:r>
              <a:rPr lang="fa-IR" sz="3600" dirty="0" smtClean="0">
                <a:cs typeface="B Mitra" panose="00000400000000000000" pitchFamily="2" charset="-78"/>
              </a:rPr>
              <a:t> </a:t>
            </a:r>
          </a:p>
          <a:p>
            <a:pPr marL="0" indent="0" algn="r" rtl="1">
              <a:buNone/>
            </a:pPr>
            <a:r>
              <a:rPr lang="fa-IR" sz="3600" dirty="0" smtClean="0">
                <a:cs typeface="B Mitra" panose="00000400000000000000" pitchFamily="2" charset="-78"/>
              </a:rPr>
              <a:t>عوارض : سردرد ، سرگیجه ، تهوع و استفراغ ، دیسپنه ، اضطراب ، بیقراری ، کاهش سریع فشار خون ، تاری دید ، سبکی سر</a:t>
            </a:r>
          </a:p>
          <a:p>
            <a:pPr marL="0" indent="0" algn="r" rtl="1">
              <a:buNone/>
            </a:pPr>
            <a:endParaRPr lang="fa-IR" sz="3600" dirty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endParaRPr lang="fa-IR" sz="3600" dirty="0" smtClean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3600" dirty="0" smtClean="0">
                <a:cs typeface="B Mitra" panose="00000400000000000000" pitchFamily="2" charset="-78"/>
              </a:rPr>
              <a:t>در دیسکسیون آئورت و مصرف </a:t>
            </a:r>
            <a:r>
              <a:rPr lang="en-US" sz="3600" dirty="0" smtClean="0">
                <a:cs typeface="B Mitra" panose="00000400000000000000" pitchFamily="2" charset="-78"/>
              </a:rPr>
              <a:t>sildenafil</a:t>
            </a:r>
            <a:r>
              <a:rPr lang="fa-IR" sz="3600" dirty="0" smtClean="0">
                <a:cs typeface="B Mitra" panose="00000400000000000000" pitchFamily="2" charset="-78"/>
              </a:rPr>
              <a:t> و</a:t>
            </a:r>
            <a:r>
              <a:rPr lang="en-US" sz="3600" dirty="0" err="1" smtClean="0">
                <a:cs typeface="B Mitra" panose="00000400000000000000" pitchFamily="2" charset="-78"/>
              </a:rPr>
              <a:t>Tadanafil</a:t>
            </a:r>
            <a:r>
              <a:rPr lang="en-US" sz="3600" dirty="0" smtClean="0">
                <a:cs typeface="B Mitra" panose="00000400000000000000" pitchFamily="2" charset="-78"/>
              </a:rPr>
              <a:t> </a:t>
            </a:r>
            <a:r>
              <a:rPr lang="fa-IR" sz="3600" dirty="0" smtClean="0">
                <a:cs typeface="B Mitra" panose="00000400000000000000" pitchFamily="2" charset="-78"/>
              </a:rPr>
              <a:t> در 24 و 48 ساعت اخیر توسط بیمار کنترااندیکاسیون مطلق دارد . </a:t>
            </a:r>
            <a:endParaRPr lang="en-US" sz="36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096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"/>
                <a:ext cx="12192000" cy="6774872"/>
              </a:xfrm>
              <a:solidFill>
                <a:schemeClr val="accent3">
                  <a:lumMod val="60000"/>
                  <a:lumOff val="40000"/>
                </a:schemeClr>
              </a:solidFill>
            </p:spPr>
            <p:txBody>
              <a:bodyPr>
                <a:normAutofit/>
              </a:bodyPr>
              <a:lstStyle/>
              <a:p>
                <a:pPr marL="0" indent="0" algn="r" rtl="1">
                  <a:buNone/>
                </a:pPr>
                <a:r>
                  <a:rPr lang="fa-IR" sz="3600" dirty="0" smtClean="0">
                    <a:solidFill>
                      <a:schemeClr val="tx1"/>
                    </a:solidFill>
                    <a:cs typeface="B Mitra" panose="00000400000000000000" pitchFamily="2" charset="-78"/>
                  </a:rPr>
                  <a:t>هرگاه هر دارویی در </a:t>
                </a:r>
                <a14:m>
                  <m:oMath xmlns:m="http://schemas.openxmlformats.org/officeDocument/2006/math">
                    <m:r>
                      <a:rPr lang="fa-IR" sz="3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sSup>
                      <m:sSupPr>
                        <m:ctrlPr>
                          <a:rPr lang="fa-IR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a-IR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e>
                      <m:sup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𝑐𝑐</m:t>
                        </m:r>
                      </m:sup>
                    </m:sSup>
                  </m:oMath>
                </a14:m>
                <a:r>
                  <a:rPr lang="fa-IR" sz="3600" dirty="0">
                    <a:solidFill>
                      <a:schemeClr val="tx1"/>
                    </a:solidFill>
                    <a:cs typeface="B Mitra" panose="00000400000000000000" pitchFamily="2" charset="-78"/>
                  </a:rPr>
                  <a:t>میکروست حل </a:t>
                </a:r>
                <a:r>
                  <a:rPr lang="fa-IR" sz="3600" dirty="0" smtClean="0">
                    <a:solidFill>
                      <a:schemeClr val="tx1"/>
                    </a:solidFill>
                    <a:cs typeface="B Mitra" panose="00000400000000000000" pitchFamily="2" charset="-78"/>
                  </a:rPr>
                  <a:t>شود ، 6 قطره از </a:t>
                </a:r>
                <a:r>
                  <a:rPr lang="fa-IR" sz="3600" dirty="0">
                    <a:solidFill>
                      <a:schemeClr val="tx1"/>
                    </a:solidFill>
                    <a:cs typeface="B Mitra" panose="00000400000000000000" pitchFamily="2" charset="-78"/>
                  </a:rPr>
                  <a:t>آن حاوی همان مقدار دارو می باشد با </a:t>
                </a:r>
                <a:r>
                  <a:rPr lang="fa-IR" sz="3600" dirty="0" smtClean="0">
                    <a:solidFill>
                      <a:schemeClr val="tx1"/>
                    </a:solidFill>
                    <a:cs typeface="B Mitra" panose="00000400000000000000" pitchFamily="2" charset="-78"/>
                  </a:rPr>
                  <a:t> یک واحد کمتر</a:t>
                </a:r>
                <a:endParaRPr lang="en-US" sz="3600" dirty="0">
                  <a:solidFill>
                    <a:schemeClr val="tx1"/>
                  </a:solidFill>
                  <a:cs typeface="B Mitra" panose="00000400000000000000" pitchFamily="2" charset="-78"/>
                </a:endParaRPr>
              </a:p>
              <a:p>
                <a:pPr algn="r" rtl="1"/>
                <a:r>
                  <a:rPr lang="fa-IR" sz="3600" dirty="0" smtClean="0">
                    <a:cs typeface="B Mitra" panose="00000400000000000000" pitchFamily="2" charset="-78"/>
                  </a:rPr>
                  <a:t>مثلا 6 قطره آمپول نیتروگلیسیرین به اندازه 5 میکروگرم نیتروگلیسیرین دارد . ( آمپول </a:t>
                </a:r>
                <a:r>
                  <a:rPr lang="en-US" sz="3600" dirty="0" smtClean="0">
                    <a:cs typeface="B Mitra" panose="00000400000000000000" pitchFamily="2" charset="-78"/>
                  </a:rPr>
                  <a:t>TNG</a:t>
                </a:r>
                <a:r>
                  <a:rPr lang="fa-IR" sz="3600" dirty="0" smtClean="0">
                    <a:cs typeface="B Mitra" panose="00000400000000000000" pitchFamily="2" charset="-78"/>
                  </a:rPr>
                  <a:t> پنج میلیگرمی است )</a:t>
                </a:r>
              </a:p>
              <a:p>
                <a:pPr algn="r" rtl="1"/>
                <a:r>
                  <a:rPr lang="fa-IR" sz="3600" dirty="0">
                    <a:cs typeface="B Mitra" panose="00000400000000000000" pitchFamily="2" charset="-78"/>
                  </a:rPr>
                  <a:t>مثلا 6 قطره آمپول </a:t>
                </a:r>
                <a:r>
                  <a:rPr lang="fa-IR" sz="3600" dirty="0" smtClean="0">
                    <a:cs typeface="B Mitra" panose="00000400000000000000" pitchFamily="2" charset="-78"/>
                  </a:rPr>
                  <a:t>دوپامین </a:t>
                </a:r>
                <a:r>
                  <a:rPr lang="fa-IR" sz="3600" dirty="0">
                    <a:cs typeface="B Mitra" panose="00000400000000000000" pitchFamily="2" charset="-78"/>
                  </a:rPr>
                  <a:t>به اندازه </a:t>
                </a:r>
                <a:r>
                  <a:rPr lang="fa-IR" sz="3600" dirty="0" smtClean="0">
                    <a:cs typeface="B Mitra" panose="00000400000000000000" pitchFamily="2" charset="-78"/>
                  </a:rPr>
                  <a:t>200 </a:t>
                </a:r>
                <a:r>
                  <a:rPr lang="fa-IR" sz="3600" dirty="0">
                    <a:cs typeface="B Mitra" panose="00000400000000000000" pitchFamily="2" charset="-78"/>
                  </a:rPr>
                  <a:t>میکروگرم </a:t>
                </a:r>
                <a:r>
                  <a:rPr lang="fa-IR" sz="3600" dirty="0" smtClean="0">
                    <a:cs typeface="B Mitra" panose="00000400000000000000" pitchFamily="2" charset="-78"/>
                  </a:rPr>
                  <a:t>دوپامین </a:t>
                </a:r>
                <a:r>
                  <a:rPr lang="fa-IR" sz="3600" dirty="0">
                    <a:cs typeface="B Mitra" panose="00000400000000000000" pitchFamily="2" charset="-78"/>
                  </a:rPr>
                  <a:t>دارد . ( آمپول </a:t>
                </a:r>
                <a:r>
                  <a:rPr lang="fa-IR" sz="3600" dirty="0" smtClean="0">
                    <a:cs typeface="B Mitra" panose="00000400000000000000" pitchFamily="2" charset="-78"/>
                  </a:rPr>
                  <a:t>دوپامین  200 </a:t>
                </a:r>
                <a:r>
                  <a:rPr lang="fa-IR" sz="3600" dirty="0">
                    <a:cs typeface="B Mitra" panose="00000400000000000000" pitchFamily="2" charset="-78"/>
                  </a:rPr>
                  <a:t>میلیگرمی است )</a:t>
                </a:r>
              </a:p>
              <a:p>
                <a:pPr algn="r" rtl="1"/>
                <a:r>
                  <a:rPr lang="fa-IR" sz="3600" dirty="0">
                    <a:cs typeface="B Mitra" panose="00000400000000000000" pitchFamily="2" charset="-78"/>
                  </a:rPr>
                  <a:t>مثلا 6 قطره آمپول </a:t>
                </a:r>
                <a:r>
                  <a:rPr lang="fa-IR" sz="3600" dirty="0" smtClean="0">
                    <a:cs typeface="B Mitra" panose="00000400000000000000" pitchFamily="2" charset="-78"/>
                  </a:rPr>
                  <a:t>دوبوتامین </a:t>
                </a:r>
                <a:r>
                  <a:rPr lang="fa-IR" sz="3600" dirty="0">
                    <a:cs typeface="B Mitra" panose="00000400000000000000" pitchFamily="2" charset="-78"/>
                  </a:rPr>
                  <a:t>به اندازه </a:t>
                </a:r>
                <a:r>
                  <a:rPr lang="fa-IR" sz="3600" dirty="0" smtClean="0">
                    <a:cs typeface="B Mitra" panose="00000400000000000000" pitchFamily="2" charset="-78"/>
                  </a:rPr>
                  <a:t>250 </a:t>
                </a:r>
                <a:r>
                  <a:rPr lang="fa-IR" sz="3600" dirty="0">
                    <a:cs typeface="B Mitra" panose="00000400000000000000" pitchFamily="2" charset="-78"/>
                  </a:rPr>
                  <a:t>میکروگرم </a:t>
                </a:r>
                <a:r>
                  <a:rPr lang="fa-IR" sz="3600" dirty="0" smtClean="0">
                    <a:cs typeface="B Mitra" panose="00000400000000000000" pitchFamily="2" charset="-78"/>
                  </a:rPr>
                  <a:t>دوبوتامین </a:t>
                </a:r>
                <a:r>
                  <a:rPr lang="fa-IR" sz="3600" dirty="0">
                    <a:cs typeface="B Mitra" panose="00000400000000000000" pitchFamily="2" charset="-78"/>
                  </a:rPr>
                  <a:t>دارد . ( آمپول </a:t>
                </a:r>
                <a:r>
                  <a:rPr lang="fa-IR" sz="3600" dirty="0" smtClean="0">
                    <a:cs typeface="B Mitra" panose="00000400000000000000" pitchFamily="2" charset="-78"/>
                  </a:rPr>
                  <a:t>دوبوتامین 250 </a:t>
                </a:r>
                <a:r>
                  <a:rPr lang="fa-IR" sz="3600" dirty="0">
                    <a:cs typeface="B Mitra" panose="00000400000000000000" pitchFamily="2" charset="-78"/>
                  </a:rPr>
                  <a:t>میلیگرمی است </a:t>
                </a:r>
                <a:r>
                  <a:rPr lang="fa-IR" sz="3600" dirty="0" smtClean="0">
                    <a:cs typeface="B Mitra" panose="00000400000000000000" pitchFamily="2" charset="-78"/>
                  </a:rPr>
                  <a:t>)</a:t>
                </a:r>
              </a:p>
              <a:p>
                <a:pPr algn="r" rtl="1"/>
                <a:r>
                  <a:rPr lang="fa-IR" sz="3600" dirty="0">
                    <a:cs typeface="B Mitra" panose="00000400000000000000" pitchFamily="2" charset="-78"/>
                  </a:rPr>
                  <a:t>مثلا 6 قطره آمپول </a:t>
                </a:r>
                <a:r>
                  <a:rPr lang="fa-IR" sz="3600" dirty="0" smtClean="0">
                    <a:cs typeface="B Mitra" panose="00000400000000000000" pitchFamily="2" charset="-78"/>
                  </a:rPr>
                  <a:t>اپی نفرین </a:t>
                </a:r>
                <a:r>
                  <a:rPr lang="fa-IR" sz="3600" dirty="0">
                    <a:cs typeface="B Mitra" panose="00000400000000000000" pitchFamily="2" charset="-78"/>
                  </a:rPr>
                  <a:t>به اندازه </a:t>
                </a:r>
                <a:r>
                  <a:rPr lang="fa-IR" sz="3600" dirty="0" smtClean="0">
                    <a:cs typeface="B Mitra" panose="00000400000000000000" pitchFamily="2" charset="-78"/>
                  </a:rPr>
                  <a:t>1 </a:t>
                </a:r>
                <a:r>
                  <a:rPr lang="fa-IR" sz="3600" dirty="0">
                    <a:cs typeface="B Mitra" panose="00000400000000000000" pitchFamily="2" charset="-78"/>
                  </a:rPr>
                  <a:t>میکروگرم </a:t>
                </a:r>
                <a:r>
                  <a:rPr lang="fa-IR" sz="3600" dirty="0" smtClean="0">
                    <a:cs typeface="B Mitra" panose="00000400000000000000" pitchFamily="2" charset="-78"/>
                  </a:rPr>
                  <a:t>اپی نفرین </a:t>
                </a:r>
                <a:r>
                  <a:rPr lang="fa-IR" sz="3600" dirty="0">
                    <a:cs typeface="B Mitra" panose="00000400000000000000" pitchFamily="2" charset="-78"/>
                  </a:rPr>
                  <a:t>دارد . ( آمپول </a:t>
                </a:r>
                <a:r>
                  <a:rPr lang="fa-IR" sz="3600" dirty="0" smtClean="0">
                    <a:cs typeface="B Mitra" panose="00000400000000000000" pitchFamily="2" charset="-78"/>
                  </a:rPr>
                  <a:t>اپی </a:t>
                </a:r>
                <a:r>
                  <a:rPr lang="fa-IR" sz="3600" smtClean="0">
                    <a:cs typeface="B Mitra" panose="00000400000000000000" pitchFamily="2" charset="-78"/>
                  </a:rPr>
                  <a:t>نفرین 1 </a:t>
                </a:r>
                <a:r>
                  <a:rPr lang="fa-IR" sz="3600" dirty="0">
                    <a:cs typeface="B Mitra" panose="00000400000000000000" pitchFamily="2" charset="-78"/>
                  </a:rPr>
                  <a:t>میلیگرمی است )</a:t>
                </a:r>
              </a:p>
              <a:p>
                <a:pPr algn="r" rtl="1"/>
                <a:endParaRPr lang="fa-IR" sz="3600" dirty="0" smtClean="0">
                  <a:cs typeface="B Mitra" panose="00000400000000000000" pitchFamily="2" charset="-78"/>
                </a:endParaRPr>
              </a:p>
              <a:p>
                <a:pPr algn="r" rtl="1"/>
                <a:endParaRPr lang="fa-IR" sz="3600" dirty="0">
                  <a:cs typeface="B Mitra" panose="00000400000000000000" pitchFamily="2" charset="-78"/>
                </a:endParaRPr>
              </a:p>
              <a:p>
                <a:pPr algn="r" rtl="1"/>
                <a:endParaRPr lang="en-US" sz="3600" dirty="0">
                  <a:cs typeface="B Mitra" panose="00000400000000000000" pitchFamily="2" charset="-78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"/>
                <a:ext cx="12192000" cy="6774872"/>
              </a:xfrm>
              <a:blipFill rotWithShape="0">
                <a:blip r:embed="rId2"/>
                <a:stretch>
                  <a:fillRect l="-450" t="-1710" r="-1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434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r" rtl="1"/>
            <a:r>
              <a:rPr lang="en-US" sz="3600" dirty="0">
                <a:cs typeface="B Mitra" panose="00000400000000000000" pitchFamily="2" charset="-78"/>
              </a:rPr>
              <a:t>Labetalol</a:t>
            </a:r>
            <a:r>
              <a:rPr lang="fa-IR" sz="3600" dirty="0">
                <a:cs typeface="B Mitra" panose="00000400000000000000" pitchFamily="2" charset="-78"/>
              </a:rPr>
              <a:t> </a:t>
            </a:r>
            <a:r>
              <a:rPr lang="fa-IR" sz="3600" dirty="0" smtClean="0">
                <a:cs typeface="B Mitra" panose="00000400000000000000" pitchFamily="2" charset="-78"/>
              </a:rPr>
              <a:t> یک بتابلوکر قوی است که در کریز فشار خون و بخصوص در </a:t>
            </a:r>
            <a:r>
              <a:rPr lang="en-US" sz="3600" dirty="0" smtClean="0">
                <a:cs typeface="B Mitra" panose="00000400000000000000" pitchFamily="2" charset="-78"/>
              </a:rPr>
              <a:t>GHTN</a:t>
            </a:r>
            <a:r>
              <a:rPr lang="fa-IR" sz="3600" dirty="0" smtClean="0">
                <a:cs typeface="B Mitra" panose="00000400000000000000" pitchFamily="2" charset="-78"/>
              </a:rPr>
              <a:t> داروی انتخابی است . </a:t>
            </a:r>
            <a:r>
              <a:rPr lang="en-US" sz="3600" dirty="0" smtClean="0">
                <a:cs typeface="B Mitra" panose="00000400000000000000" pitchFamily="2" charset="-78"/>
              </a:rPr>
              <a:t>20CC/ 100mg </a:t>
            </a:r>
          </a:p>
          <a:p>
            <a:pPr marL="0" indent="0" algn="r" rtl="1">
              <a:buNone/>
            </a:pPr>
            <a:r>
              <a:rPr lang="en-US" sz="3600" dirty="0">
                <a:cs typeface="B Mitra" panose="00000400000000000000" pitchFamily="2" charset="-78"/>
              </a:rPr>
              <a:t> </a:t>
            </a:r>
            <a:r>
              <a:rPr lang="en-US" sz="3600" dirty="0" smtClean="0">
                <a:cs typeface="B Mitra" panose="00000400000000000000" pitchFamily="2" charset="-78"/>
              </a:rPr>
              <a:t>  1CC/ 5 mg      </a:t>
            </a:r>
            <a:endParaRPr lang="fa-IR" sz="3600" dirty="0" smtClean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3600" dirty="0" smtClean="0">
                <a:cs typeface="B Mitra" panose="00000400000000000000" pitchFamily="2" charset="-78"/>
              </a:rPr>
              <a:t>دوز </a:t>
            </a:r>
            <a:r>
              <a:rPr lang="en-US" sz="3600" dirty="0" smtClean="0">
                <a:cs typeface="B Mitra" panose="00000400000000000000" pitchFamily="2" charset="-78"/>
              </a:rPr>
              <a:t>stat</a:t>
            </a:r>
            <a:r>
              <a:rPr lang="fa-IR" sz="3600" dirty="0" smtClean="0">
                <a:cs typeface="B Mitra" panose="00000400000000000000" pitchFamily="2" charset="-78"/>
              </a:rPr>
              <a:t> در عرض 30 تا 60 دقیقه تزریق شود . </a:t>
            </a:r>
            <a:endParaRPr lang="en-US" sz="3600" dirty="0" smtClean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3600" dirty="0" smtClean="0">
                <a:cs typeface="B Mitra" panose="00000400000000000000" pitchFamily="2" charset="-78"/>
              </a:rPr>
              <a:t>عوارض آن  هیپوتانسیون ، برادیکاردی و افزایش </a:t>
            </a:r>
            <a:r>
              <a:rPr lang="en-US" sz="3600" dirty="0" smtClean="0">
                <a:cs typeface="B Mitra" panose="00000400000000000000" pitchFamily="2" charset="-78"/>
              </a:rPr>
              <a:t>BUN </a:t>
            </a:r>
            <a:r>
              <a:rPr lang="fa-IR" sz="3600" dirty="0" smtClean="0">
                <a:cs typeface="B Mitra" panose="00000400000000000000" pitchFamily="2" charset="-78"/>
              </a:rPr>
              <a:t> است .</a:t>
            </a:r>
          </a:p>
          <a:p>
            <a:pPr algn="r" rtl="1"/>
            <a:r>
              <a:rPr lang="en-US" sz="3600" smtClean="0">
                <a:cs typeface="B Mitra" panose="00000400000000000000" pitchFamily="2" charset="-78"/>
              </a:rPr>
              <a:t> Aminophylline </a:t>
            </a:r>
            <a:r>
              <a:rPr lang="en-US" sz="3600" dirty="0" smtClean="0">
                <a:cs typeface="B Mitra" panose="00000400000000000000" pitchFamily="2" charset="-78"/>
              </a:rPr>
              <a:t>250 mg</a:t>
            </a:r>
            <a:r>
              <a:rPr lang="fa-IR" sz="3600" dirty="0" smtClean="0">
                <a:cs typeface="B Mitra" panose="00000400000000000000" pitchFamily="2" charset="-78"/>
              </a:rPr>
              <a:t> یک برونکودیلاتور قوی است . از عوارض آن میتوان به تاکیکاردی ، بیقراری ، تهوع ، استفراغ ، لرزش دستها اشاره کرد .</a:t>
            </a:r>
          </a:p>
          <a:p>
            <a:pPr marL="0" indent="0" rtl="1">
              <a:buNone/>
            </a:pPr>
            <a:r>
              <a:rPr lang="en-US" sz="3600" dirty="0" smtClean="0">
                <a:cs typeface="B Mitra" panose="00000400000000000000" pitchFamily="2" charset="-78"/>
              </a:rPr>
              <a:t>Dose / kg /hour </a:t>
            </a:r>
          </a:p>
          <a:p>
            <a:pPr marL="0" indent="0" algn="r" rtl="1">
              <a:buNone/>
            </a:pPr>
            <a:r>
              <a:rPr lang="fa-IR" sz="3600" dirty="0" smtClean="0">
                <a:cs typeface="B Mitra" panose="00000400000000000000" pitchFamily="2" charset="-78"/>
              </a:rPr>
              <a:t>دوز</a:t>
            </a:r>
            <a:r>
              <a:rPr lang="en-US" sz="3600" dirty="0" smtClean="0">
                <a:cs typeface="B Mitra" panose="00000400000000000000" pitchFamily="2" charset="-78"/>
              </a:rPr>
              <a:t> </a:t>
            </a:r>
            <a:r>
              <a:rPr lang="fa-IR" sz="3600" dirty="0" smtClean="0">
                <a:cs typeface="B Mitra" panose="00000400000000000000" pitchFamily="2" charset="-78"/>
              </a:rPr>
              <a:t>دستوری را در وزن بیمار ضرب و بعد در 10 ضرب میکنیم تا میزان دارو برای 10 ساعت محاسبه شود . میزان محاسبه شده را در 100 سی سی میکروست ریخته و به صورت 10 قطره در دقیقه انفوزیون میکنیم .</a:t>
            </a:r>
            <a:endParaRPr lang="en-US" sz="36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073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1" y="1"/>
            <a:ext cx="11939155" cy="1690688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r" rtl="1"/>
            <a:r>
              <a:rPr lang="fa-IR" sz="4800" dirty="0" smtClean="0">
                <a:cs typeface="B Mitra" panose="00000400000000000000" pitchFamily="2" charset="-78"/>
              </a:rPr>
              <a:t>جهت تهیه داروهایی مانند هپارین و انسولین که بر حسب واحد اندازه گیری میشوند ، به ترتیب ذیل عمل میکنیم  :</a:t>
            </a:r>
            <a:endParaRPr lang="en-US" sz="4800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1" y="1825625"/>
            <a:ext cx="11939155" cy="4928466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r" rtl="1"/>
            <a:r>
              <a:rPr lang="fa-IR" sz="3600" dirty="0" smtClean="0">
                <a:cs typeface="B Mitra" panose="00000400000000000000" pitchFamily="2" charset="-78"/>
              </a:rPr>
              <a:t>میزان داروی مورد نیاز برای 10 ساعت را محاسبه کرده و در یک میکروست با حجم 100 سی سی میریزیم . در میکروست </a:t>
            </a:r>
            <a:r>
              <a:rPr lang="en-US" sz="3600" dirty="0" err="1" smtClean="0">
                <a:cs typeface="B Mitra" panose="00000400000000000000" pitchFamily="2" charset="-78"/>
              </a:rPr>
              <a:t>gtt</a:t>
            </a:r>
            <a:r>
              <a:rPr lang="en-US" sz="3600" dirty="0" smtClean="0">
                <a:cs typeface="B Mitra" panose="00000400000000000000" pitchFamily="2" charset="-78"/>
              </a:rPr>
              <a:t>/min</a:t>
            </a:r>
            <a:r>
              <a:rPr lang="fa-IR" sz="3600" dirty="0" smtClean="0">
                <a:cs typeface="B Mitra" panose="00000400000000000000" pitchFamily="2" charset="-78"/>
              </a:rPr>
              <a:t>  معادل </a:t>
            </a:r>
            <a:r>
              <a:rPr lang="en-US" sz="3600" dirty="0" smtClean="0">
                <a:cs typeface="B Mitra" panose="00000400000000000000" pitchFamily="2" charset="-78"/>
              </a:rPr>
              <a:t>cc/hour</a:t>
            </a:r>
            <a:r>
              <a:rPr lang="fa-IR" sz="3600" dirty="0" smtClean="0">
                <a:cs typeface="B Mitra" panose="00000400000000000000" pitchFamily="2" charset="-78"/>
              </a:rPr>
              <a:t> است . مثلا اگر دستور پزشک 1000 واحد هپارین در ساعت باشد ، 10000 واحد را در 100 سی سی میکروست ریخته و با سرعت 10 قطره میکروست در دقیقه تنظیم میکنیم . اگر دستور پزشک به 800 واحد در ساعت تغییر کند یا سرعت انفوزیون را به 8 قطره در دقیقه تغییر میدهیم یا بجای 10000 واحد به اندازه 8000 واحد هپارین در 100 سی سی میکروست ریخته و با سرعت 10 قطره در دقیقه انفوزیون میکنیم .</a:t>
            </a:r>
            <a:endParaRPr lang="en-US" sz="36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6978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63042"/>
            <a:ext cx="12192000" cy="1117228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fa-IR" sz="3600" dirty="0" smtClean="0">
                <a:cs typeface="B Mitra" panose="00000400000000000000" pitchFamily="2" charset="-78"/>
              </a:rPr>
              <a:t>برای اطمینان از تجویز دارو با روش استاندارد باید هشت اصل اساسی زیر کامل رعایت شود:</a:t>
            </a:r>
            <a:endParaRPr lang="en-US" sz="3600" dirty="0" smtClean="0">
              <a:cs typeface="B Mitra" panose="00000400000000000000" pitchFamily="2" charset="-78"/>
            </a:endParaRPr>
          </a:p>
          <a:p>
            <a:pPr algn="r" rtl="1"/>
            <a:r>
              <a:rPr lang="en-US" sz="3600" dirty="0" smtClean="0">
                <a:cs typeface="B Mitra" panose="00000400000000000000" pitchFamily="2" charset="-78"/>
              </a:rPr>
              <a:t>1</a:t>
            </a:r>
            <a:r>
              <a:rPr lang="fa-IR" sz="3600" dirty="0" smtClean="0">
                <a:cs typeface="B Mitra" panose="00000400000000000000" pitchFamily="2" charset="-78"/>
              </a:rPr>
              <a:t>- داروی صحیح </a:t>
            </a:r>
            <a:endParaRPr lang="en-US" sz="3600" dirty="0" smtClean="0">
              <a:cs typeface="B Mitra" panose="00000400000000000000" pitchFamily="2" charset="-78"/>
            </a:endParaRPr>
          </a:p>
          <a:p>
            <a:pPr algn="r"/>
            <a:r>
              <a:rPr lang="fa-IR" sz="3600" dirty="0" smtClean="0">
                <a:cs typeface="B Mitra" panose="00000400000000000000" pitchFamily="2" charset="-78"/>
              </a:rPr>
              <a:t>2- دوز صحیح </a:t>
            </a:r>
            <a:endParaRPr lang="en-US" sz="3600" dirty="0" smtClean="0">
              <a:cs typeface="B Mitra" panose="00000400000000000000" pitchFamily="2" charset="-78"/>
            </a:endParaRPr>
          </a:p>
          <a:p>
            <a:pPr algn="r"/>
            <a:r>
              <a:rPr lang="fa-IR" sz="3600" dirty="0" smtClean="0">
                <a:cs typeface="B Mitra" panose="00000400000000000000" pitchFamily="2" charset="-78"/>
              </a:rPr>
              <a:t>3- مددجوی صحیح </a:t>
            </a:r>
            <a:endParaRPr lang="en-US" sz="3600" dirty="0" smtClean="0">
              <a:cs typeface="B Mitra" panose="00000400000000000000" pitchFamily="2" charset="-78"/>
            </a:endParaRPr>
          </a:p>
          <a:p>
            <a:pPr algn="r"/>
            <a:r>
              <a:rPr lang="fa-IR" sz="3600" dirty="0" smtClean="0">
                <a:cs typeface="B Mitra" panose="00000400000000000000" pitchFamily="2" charset="-78"/>
              </a:rPr>
              <a:t>4- روش یا راه صحیح </a:t>
            </a:r>
            <a:endParaRPr lang="en-US" sz="3600" dirty="0" smtClean="0">
              <a:cs typeface="B Mitra" panose="00000400000000000000" pitchFamily="2" charset="-78"/>
            </a:endParaRPr>
          </a:p>
          <a:p>
            <a:pPr algn="r"/>
            <a:r>
              <a:rPr lang="fa-IR" sz="3600" dirty="0" smtClean="0">
                <a:cs typeface="B Mitra" panose="00000400000000000000" pitchFamily="2" charset="-78"/>
              </a:rPr>
              <a:t>5- زمان صحیح </a:t>
            </a:r>
            <a:endParaRPr lang="en-US" sz="3600" dirty="0" smtClean="0">
              <a:cs typeface="B Mitra" panose="00000400000000000000" pitchFamily="2" charset="-78"/>
            </a:endParaRPr>
          </a:p>
          <a:p>
            <a:pPr algn="r"/>
            <a:r>
              <a:rPr lang="fa-IR" sz="3600" dirty="0" smtClean="0">
                <a:cs typeface="B Mitra" panose="00000400000000000000" pitchFamily="2" charset="-78"/>
              </a:rPr>
              <a:t>6- مستند کردن(نوشتن در پرونده)داروهای داده شده</a:t>
            </a:r>
            <a:endParaRPr lang="en-US" sz="3600" dirty="0" smtClean="0">
              <a:cs typeface="B Mitra" panose="00000400000000000000" pitchFamily="2" charset="-78"/>
            </a:endParaRPr>
          </a:p>
          <a:p>
            <a:pPr algn="r"/>
            <a:r>
              <a:rPr lang="fa-IR" sz="3600" dirty="0" smtClean="0">
                <a:cs typeface="B Mitra" panose="00000400000000000000" pitchFamily="2" charset="-78"/>
              </a:rPr>
              <a:t>7- تجویز صحیح.درج شفاف نام و جزئیات پزشک تجویزکننده نسخه دارویی </a:t>
            </a:r>
          </a:p>
          <a:p>
            <a:pPr algn="r"/>
            <a:r>
              <a:rPr lang="fa-IR" sz="3600" dirty="0" smtClean="0">
                <a:cs typeface="B Mitra" panose="00000400000000000000" pitchFamily="2" charset="-78"/>
              </a:rPr>
              <a:t>8- پاسخ مناسب به دارو : آموزش به بیمار در ارتباط با دستور دارویی</a:t>
            </a:r>
            <a:endParaRPr lang="en-US" sz="3600" dirty="0" smtClean="0">
              <a:cs typeface="B Mitra" panose="00000400000000000000" pitchFamily="2" charset="-78"/>
            </a:endParaRPr>
          </a:p>
          <a:p>
            <a:pPr algn="r"/>
            <a:endParaRPr lang="en-US" sz="3600" dirty="0">
              <a:cs typeface="B Mitra" panose="00000400000000000000" pitchFamily="2" charset="-78"/>
            </a:endParaRPr>
          </a:p>
          <a:p>
            <a:endParaRPr lang="en-US" sz="3600" dirty="0" smtClean="0">
              <a:cs typeface="B Mitra" panose="00000400000000000000" pitchFamily="2" charset="-78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0605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9082"/>
          </a:xfrm>
        </p:spPr>
        <p:txBody>
          <a:bodyPr/>
          <a:lstStyle/>
          <a:p>
            <a:r>
              <a:rPr lang="en-US" dirty="0" err="1" smtClean="0"/>
              <a:t>Frusemide</a:t>
            </a:r>
            <a:r>
              <a:rPr lang="en-US" dirty="0" smtClean="0"/>
              <a:t> (Lasix) 10,20,40 mg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>
                <a:cs typeface="B Mitra" panose="00000400000000000000" pitchFamily="2" charset="-78"/>
              </a:rPr>
              <a:t>میزان </a:t>
            </a:r>
            <a:r>
              <a:rPr lang="fa-IR" dirty="0" smtClean="0">
                <a:cs typeface="B Mitra" panose="00000400000000000000" pitchFamily="2" charset="-78"/>
              </a:rPr>
              <a:t>داروی</a:t>
            </a:r>
            <a:r>
              <a:rPr lang="en-US" dirty="0" smtClean="0">
                <a:cs typeface="B Mitra" panose="00000400000000000000" pitchFamily="2" charset="-78"/>
              </a:rPr>
              <a:t> </a:t>
            </a:r>
            <a:r>
              <a:rPr lang="fa-IR" dirty="0" smtClean="0">
                <a:cs typeface="B Mitra" panose="00000400000000000000" pitchFamily="2" charset="-78"/>
              </a:rPr>
              <a:t>دستور داده شده </a:t>
            </a:r>
            <a:r>
              <a:rPr lang="fa-IR" dirty="0">
                <a:cs typeface="B Mitra" panose="00000400000000000000" pitchFamily="2" charset="-78"/>
              </a:rPr>
              <a:t>( مثلا </a:t>
            </a:r>
            <a:r>
              <a:rPr lang="en-US" dirty="0" smtClean="0">
                <a:cs typeface="B Mitra" panose="00000400000000000000" pitchFamily="2" charset="-78"/>
              </a:rPr>
              <a:t>mg/hour</a:t>
            </a:r>
            <a:r>
              <a:rPr lang="fa-IR" dirty="0" smtClean="0">
                <a:cs typeface="B Mitra" panose="00000400000000000000" pitchFamily="2" charset="-78"/>
              </a:rPr>
              <a:t> </a:t>
            </a:r>
            <a:r>
              <a:rPr lang="en-US" dirty="0" smtClean="0">
                <a:cs typeface="B Mitra" panose="00000400000000000000" pitchFamily="2" charset="-78"/>
              </a:rPr>
              <a:t>4</a:t>
            </a:r>
            <a:r>
              <a:rPr lang="fa-IR" dirty="0" smtClean="0">
                <a:cs typeface="B Mitra" panose="00000400000000000000" pitchFamily="2" charset="-78"/>
              </a:rPr>
              <a:t>) را برای </a:t>
            </a:r>
            <a:r>
              <a:rPr lang="fa-IR" dirty="0">
                <a:cs typeface="B Mitra" panose="00000400000000000000" pitchFamily="2" charset="-78"/>
              </a:rPr>
              <a:t>10 ساعت را محاسبه کرده </a:t>
            </a:r>
            <a:r>
              <a:rPr lang="fa-IR" dirty="0" smtClean="0">
                <a:cs typeface="B Mitra" panose="00000400000000000000" pitchFamily="2" charset="-78"/>
              </a:rPr>
              <a:t>( معادل </a:t>
            </a:r>
            <a:r>
              <a:rPr lang="en-US" dirty="0" smtClean="0">
                <a:cs typeface="B Mitra" panose="00000400000000000000" pitchFamily="2" charset="-78"/>
              </a:rPr>
              <a:t>40 mg</a:t>
            </a:r>
            <a:r>
              <a:rPr lang="fa-IR" dirty="0" smtClean="0">
                <a:cs typeface="B Mitra" panose="00000400000000000000" pitchFamily="2" charset="-78"/>
              </a:rPr>
              <a:t> )</a:t>
            </a:r>
            <a:r>
              <a:rPr lang="en-US" dirty="0" smtClean="0">
                <a:cs typeface="B Mitra" panose="00000400000000000000" pitchFamily="2" charset="-78"/>
              </a:rPr>
              <a:t> </a:t>
            </a:r>
            <a:r>
              <a:rPr lang="fa-IR" dirty="0" smtClean="0">
                <a:cs typeface="B Mitra" panose="00000400000000000000" pitchFamily="2" charset="-78"/>
              </a:rPr>
              <a:t>و </a:t>
            </a:r>
            <a:r>
              <a:rPr lang="fa-IR" dirty="0">
                <a:cs typeface="B Mitra" panose="00000400000000000000" pitchFamily="2" charset="-78"/>
              </a:rPr>
              <a:t>در یک میکروست با حجم 100 سی سی میریزیم . در میکروست </a:t>
            </a:r>
            <a:r>
              <a:rPr lang="en-US" dirty="0" err="1">
                <a:cs typeface="B Mitra" panose="00000400000000000000" pitchFamily="2" charset="-78"/>
              </a:rPr>
              <a:t>gtt</a:t>
            </a:r>
            <a:r>
              <a:rPr lang="en-US" dirty="0">
                <a:cs typeface="B Mitra" panose="00000400000000000000" pitchFamily="2" charset="-78"/>
              </a:rPr>
              <a:t>/min</a:t>
            </a:r>
            <a:r>
              <a:rPr lang="fa-IR" dirty="0">
                <a:cs typeface="B Mitra" panose="00000400000000000000" pitchFamily="2" charset="-78"/>
              </a:rPr>
              <a:t>  معادل </a:t>
            </a:r>
            <a:r>
              <a:rPr lang="en-US" dirty="0">
                <a:cs typeface="B Mitra" panose="00000400000000000000" pitchFamily="2" charset="-78"/>
              </a:rPr>
              <a:t>cc/hour</a:t>
            </a:r>
            <a:r>
              <a:rPr lang="fa-IR" dirty="0">
                <a:cs typeface="B Mitra" panose="00000400000000000000" pitchFamily="2" charset="-78"/>
              </a:rPr>
              <a:t> است </a:t>
            </a:r>
            <a:r>
              <a:rPr lang="fa-IR" dirty="0" smtClean="0">
                <a:cs typeface="B Mitra" panose="00000400000000000000" pitchFamily="2" charset="-78"/>
              </a:rPr>
              <a:t>و </a:t>
            </a:r>
            <a:r>
              <a:rPr lang="fa-IR" dirty="0">
                <a:cs typeface="B Mitra" panose="00000400000000000000" pitchFamily="2" charset="-78"/>
              </a:rPr>
              <a:t>با سرعت 10 قطره در دقیقه انفوزیون میکنیم .</a:t>
            </a:r>
            <a:endParaRPr lang="en-US" dirty="0">
              <a:cs typeface="B Mitra" panose="00000400000000000000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6018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Endo Tracheal Tube ( ETT )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30"/>
            <a:ext cx="12192000" cy="5032375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3600" dirty="0"/>
              <a:t>ETT </a:t>
            </a:r>
            <a:r>
              <a:rPr lang="en-US" sz="3600" dirty="0" smtClean="0"/>
              <a:t> size   :     4  + age ( year ) / 4 </a:t>
            </a:r>
          </a:p>
          <a:p>
            <a:r>
              <a:rPr lang="en-US" sz="3600" dirty="0" smtClean="0"/>
              <a:t>NGT  size  :     2  × </a:t>
            </a:r>
            <a:r>
              <a:rPr lang="en-US" sz="3600" dirty="0"/>
              <a:t>ETT  size </a:t>
            </a:r>
            <a:endParaRPr lang="en-US" sz="3600" dirty="0" smtClean="0"/>
          </a:p>
          <a:p>
            <a:r>
              <a:rPr lang="en-US" sz="3600" dirty="0"/>
              <a:t>ETT  </a:t>
            </a:r>
            <a:r>
              <a:rPr lang="en-US" sz="3600" dirty="0" smtClean="0"/>
              <a:t>Depth :   3  </a:t>
            </a:r>
            <a:r>
              <a:rPr lang="en-US" sz="3600" dirty="0"/>
              <a:t>× ETT  size </a:t>
            </a:r>
            <a:endParaRPr lang="en-US" sz="3600" dirty="0" smtClean="0"/>
          </a:p>
          <a:p>
            <a:r>
              <a:rPr lang="en-US" sz="3600" dirty="0" smtClean="0"/>
              <a:t>Chest Tube  size </a:t>
            </a:r>
            <a:r>
              <a:rPr lang="en-US" sz="3600" dirty="0"/>
              <a:t>:   </a:t>
            </a:r>
            <a:r>
              <a:rPr lang="en-US" sz="3600" dirty="0" smtClean="0"/>
              <a:t>4  </a:t>
            </a:r>
            <a:r>
              <a:rPr lang="en-US" sz="3600" dirty="0"/>
              <a:t>× ETT  size</a:t>
            </a:r>
          </a:p>
        </p:txBody>
      </p:sp>
    </p:spTree>
    <p:extLst>
      <p:ext uri="{BB962C8B-B14F-4D97-AF65-F5344CB8AC3E}">
        <p14:creationId xmlns:p14="http://schemas.microsoft.com/office/powerpoint/2010/main" val="174190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3" name="Straight Arrow Connector 2"/>
          <p:cNvCxnSpPr/>
          <p:nvPr/>
        </p:nvCxnSpPr>
        <p:spPr>
          <a:xfrm flipH="1">
            <a:off x="5756565" y="1350818"/>
            <a:ext cx="1724891" cy="748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" y="4"/>
            <a:ext cx="2296391" cy="90400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خسته نباشید </a:t>
            </a:r>
            <a:endParaRPr lang="en-US" sz="4000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07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"/>
            <a:ext cx="10515600" cy="831272"/>
          </a:xfrm>
        </p:spPr>
        <p:txBody>
          <a:bodyPr>
            <a:normAutofit/>
          </a:bodyPr>
          <a:lstStyle/>
          <a:p>
            <a:pPr algn="r"/>
            <a:r>
              <a:rPr lang="fa-IR" sz="3600" dirty="0" smtClean="0">
                <a:cs typeface="B Titr" panose="00000700000000000000" pitchFamily="2" charset="-78"/>
              </a:rPr>
              <a:t>برخی واحد ها و مقیاس های مورد در استفاده در محاسبه داروها </a:t>
            </a:r>
            <a:endParaRPr lang="en-US" sz="3600" dirty="0">
              <a:cs typeface="B Titr" panose="00000700000000000000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" y="1574806"/>
            <a:ext cx="12192000" cy="5283199"/>
          </a:xfrm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Pound (</a:t>
            </a:r>
            <a:r>
              <a:rPr lang="en-US" dirty="0" err="1" smtClean="0">
                <a:solidFill>
                  <a:schemeClr val="tx1"/>
                </a:solidFill>
              </a:rPr>
              <a:t>Ib</a:t>
            </a:r>
            <a:r>
              <a:rPr lang="en-US" dirty="0" smtClean="0">
                <a:solidFill>
                  <a:schemeClr val="tx1"/>
                </a:solidFill>
              </a:rPr>
              <a:t>) : 450gr : 160  Oz ( ounce  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Pint =½ quart : 16 Oz ( ounce  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1 Oz ( ounce  ) : 30 CC  : 28.36 gr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1 CUP (</a:t>
            </a:r>
            <a:r>
              <a:rPr lang="fa-IR" dirty="0" smtClean="0">
                <a:solidFill>
                  <a:schemeClr val="tx1"/>
                </a:solidFill>
              </a:rPr>
              <a:t>لیوان</a:t>
            </a:r>
            <a:r>
              <a:rPr lang="en-US" dirty="0" smtClean="0">
                <a:solidFill>
                  <a:schemeClr val="tx1"/>
                </a:solidFill>
              </a:rPr>
              <a:t> ) </a:t>
            </a:r>
            <a:r>
              <a:rPr lang="fa-IR" dirty="0" smtClean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 80  Oz ( ounce ) : 240 CC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1</a:t>
            </a:r>
            <a:r>
              <a:rPr lang="fa-IR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 </a:t>
            </a:r>
            <a:r>
              <a:rPr lang="fa-IR" dirty="0" smtClean="0">
                <a:solidFill>
                  <a:schemeClr val="tx1"/>
                </a:solidFill>
                <a:cs typeface="B Mitra" panose="00000400000000000000" pitchFamily="2" charset="-78"/>
              </a:rPr>
              <a:t>قاشق چایخوری </a:t>
            </a:r>
            <a:r>
              <a:rPr lang="en-US" dirty="0" smtClean="0">
                <a:solidFill>
                  <a:schemeClr val="tx1"/>
                </a:solidFill>
              </a:rPr>
              <a:t>) Tsp : 5 CC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1( </a:t>
            </a:r>
            <a:r>
              <a:rPr lang="fa-IR" dirty="0" smtClean="0">
                <a:solidFill>
                  <a:schemeClr val="tx1"/>
                </a:solidFill>
                <a:cs typeface="B Mitra" panose="00000400000000000000" pitchFamily="2" charset="-78"/>
              </a:rPr>
              <a:t>قاشق مرباخوری </a:t>
            </a:r>
            <a:r>
              <a:rPr lang="en-US" dirty="0" smtClean="0">
                <a:solidFill>
                  <a:schemeClr val="tx1"/>
                </a:solidFill>
              </a:rPr>
              <a:t>) : 7/5 CC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1( </a:t>
            </a:r>
            <a:r>
              <a:rPr lang="fa-IR" dirty="0" smtClean="0">
                <a:solidFill>
                  <a:schemeClr val="tx1"/>
                </a:solidFill>
                <a:cs typeface="B Mitra" panose="00000400000000000000" pitchFamily="2" charset="-78"/>
              </a:rPr>
              <a:t>قاشق غذاخوری 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  <a:r>
              <a:rPr lang="en-US" dirty="0" err="1" smtClean="0">
                <a:solidFill>
                  <a:schemeClr val="tx1"/>
                </a:solidFill>
              </a:rPr>
              <a:t>T</a:t>
            </a:r>
            <a:r>
              <a:rPr lang="en-US" dirty="0" err="1">
                <a:solidFill>
                  <a:schemeClr val="tx1"/>
                </a:solidFill>
              </a:rPr>
              <a:t>b</a:t>
            </a:r>
            <a:r>
              <a:rPr lang="en-US" dirty="0" err="1" smtClean="0">
                <a:solidFill>
                  <a:schemeClr val="tx1"/>
                </a:solidFill>
              </a:rPr>
              <a:t>sp</a:t>
            </a:r>
            <a:r>
              <a:rPr lang="en-US" dirty="0" smtClean="0">
                <a:solidFill>
                  <a:schemeClr val="tx1"/>
                </a:solidFill>
              </a:rPr>
              <a:t> : 15 CC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1 CC </a:t>
            </a:r>
            <a:r>
              <a:rPr lang="en-US" dirty="0" smtClean="0">
                <a:solidFill>
                  <a:schemeClr val="tx1"/>
                </a:solidFill>
              </a:rPr>
              <a:t>: 15 </a:t>
            </a:r>
            <a:r>
              <a:rPr lang="en-US" dirty="0" err="1" smtClean="0">
                <a:solidFill>
                  <a:schemeClr val="tx1"/>
                </a:solidFill>
              </a:rPr>
              <a:t>gtt</a:t>
            </a:r>
            <a:r>
              <a:rPr lang="en-US" dirty="0" smtClean="0">
                <a:solidFill>
                  <a:schemeClr val="tx1"/>
                </a:solidFill>
              </a:rPr>
              <a:t> ( Macro drop ) or 60ghh ( micro drop 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85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" y="0"/>
                <a:ext cx="12191999" cy="6858000"/>
              </a:xfrm>
              <a:solidFill>
                <a:srgbClr val="92D050"/>
              </a:solidFill>
            </p:spPr>
            <p:txBody>
              <a:bodyPr/>
              <a:lstStyle/>
              <a:p>
                <a:r>
                  <a:rPr lang="en-US" dirty="0" smtClean="0"/>
                  <a:t>Mega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 : 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 smtClean="0"/>
                          <m:t>1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US" dirty="0" smtClean="0"/>
                  <a:t>  </a:t>
                </a:r>
              </a:p>
              <a:p>
                <a:r>
                  <a:rPr lang="en-US" dirty="0" smtClean="0"/>
                  <a:t>Kilo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K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 :      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 smtClean="0"/>
                          <m:t>1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r>
                  <a:rPr lang="en-US" dirty="0" smtClean="0"/>
                  <a:t>Deci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 :    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 smtClean="0"/>
                          <m:t>1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r>
                  <a:rPr lang="en-US" dirty="0" err="1" smtClean="0"/>
                  <a:t>Centi</a:t>
                </a:r>
                <a:r>
                  <a:rPr lang="en-US" dirty="0" smtClean="0"/>
                  <a:t> (C)  :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  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 smtClean="0"/>
                          <m:t>1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r>
                  <a:rPr lang="en-US" dirty="0" err="1" smtClean="0"/>
                  <a:t>Milli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 :    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 smtClean="0"/>
                          <m:t>1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r>
                  <a:rPr lang="en-US" dirty="0" smtClean="0"/>
                  <a:t>Micro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mc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or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µ 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: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 smtClean="0"/>
                          <m:t>1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r>
                  <a:rPr lang="en-US" dirty="0" smtClean="0"/>
                  <a:t>Nano ( n ) :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 smtClean="0"/>
                          <m:t>1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12191999" cy="6858000"/>
              </a:xfrm>
              <a:blipFill rotWithShape="0">
                <a:blip r:embed="rId2"/>
                <a:stretch>
                  <a:fillRect l="-900" t="-14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440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6680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dirty="0" smtClean="0">
                <a:cs typeface="B Mitra" panose="00000400000000000000" pitchFamily="2" charset="-78"/>
              </a:rPr>
              <a:t>(ml )</a:t>
            </a:r>
            <a:r>
              <a:rPr lang="fa-IR" dirty="0" smtClean="0">
                <a:cs typeface="B Mitra" panose="00000400000000000000" pitchFamily="2" charset="-78"/>
              </a:rPr>
              <a:t> حجم کل</a:t>
            </a:r>
            <a:r>
              <a:rPr lang="en-US" dirty="0" smtClean="0">
                <a:cs typeface="B Mitra" panose="00000400000000000000" pitchFamily="2" charset="-78"/>
              </a:rPr>
              <a:t> × 100</a:t>
            </a:r>
            <a:r>
              <a:rPr lang="fa-IR" dirty="0" smtClean="0">
                <a:cs typeface="B Mitra" panose="00000400000000000000" pitchFamily="2" charset="-78"/>
              </a:rPr>
              <a:t> درصد/ </a:t>
            </a:r>
            <a:r>
              <a:rPr lang="en-US" dirty="0" smtClean="0">
                <a:cs typeface="B Mitra" panose="00000400000000000000" pitchFamily="2" charset="-78"/>
              </a:rPr>
              <a:t>: </a:t>
            </a:r>
            <a:r>
              <a:rPr lang="fa-IR" dirty="0" smtClean="0">
                <a:cs typeface="B Mitra" panose="00000400000000000000" pitchFamily="2" charset="-78"/>
              </a:rPr>
              <a:t>میزان کل (گرم )</a:t>
            </a:r>
            <a:endParaRPr lang="en-US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3800"/>
            <a:ext cx="12192000" cy="56642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Mitra" panose="00000400000000000000" pitchFamily="2" charset="-78"/>
              </a:rPr>
              <a:t>مثال :  200 سی سی محلول بیکربنات سدیم با غلظت 8.4 % حاوی چند گرم بیکربنات سدیم است ؟</a:t>
            </a:r>
            <a:r>
              <a:rPr lang="fa-IR" dirty="0">
                <a:cs typeface="B Mitra" panose="00000400000000000000" pitchFamily="2" charset="-78"/>
              </a:rPr>
              <a:t> </a:t>
            </a:r>
            <a:r>
              <a:rPr lang="fa-IR" dirty="0" smtClean="0">
                <a:cs typeface="B Mitra" panose="00000400000000000000" pitchFamily="2" charset="-78"/>
              </a:rPr>
              <a:t>                                  </a:t>
            </a:r>
          </a:p>
          <a:p>
            <a:pPr marL="0" indent="0" algn="l">
              <a:buNone/>
            </a:pPr>
            <a:r>
              <a:rPr lang="fa-IR" dirty="0" smtClean="0">
                <a:cs typeface="B Mitra" panose="00000400000000000000" pitchFamily="2" charset="-78"/>
              </a:rPr>
              <a:t>8.4  :    میزان کل ( گرم )</a:t>
            </a:r>
            <a:r>
              <a:rPr lang="en-US" dirty="0" smtClean="0">
                <a:cs typeface="B Mitra" panose="00000400000000000000" pitchFamily="2" charset="-78"/>
              </a:rPr>
              <a:t>/100    × 200  = 16.8 gr</a:t>
            </a:r>
          </a:p>
          <a:p>
            <a:pPr marL="0" indent="0" algn="l">
              <a:buNone/>
            </a:pPr>
            <a:endParaRPr lang="en-US" dirty="0" smtClean="0">
              <a:cs typeface="B Mitra" panose="00000400000000000000" pitchFamily="2" charset="-78"/>
            </a:endParaRPr>
          </a:p>
          <a:p>
            <a:pPr algn="r" rtl="1"/>
            <a:r>
              <a:rPr lang="en-US" dirty="0" smtClean="0">
                <a:cs typeface="B Mitra" panose="00000400000000000000" pitchFamily="2" charset="-78"/>
              </a:rPr>
              <a:t>100</a:t>
            </a:r>
            <a:r>
              <a:rPr lang="fa-IR" dirty="0" smtClean="0">
                <a:cs typeface="B Mitra" panose="00000400000000000000" pitchFamily="2" charset="-78"/>
              </a:rPr>
              <a:t> سی سی محلول بیکربنات سدیم با غلظت 8.4 % حاوی چند گرم بیکربنات سدیم است ؟                                   </a:t>
            </a:r>
          </a:p>
          <a:p>
            <a:pPr marL="0" indent="0">
              <a:buNone/>
            </a:pPr>
            <a:r>
              <a:rPr lang="fa-IR" dirty="0" smtClean="0">
                <a:cs typeface="B Mitra" panose="00000400000000000000" pitchFamily="2" charset="-78"/>
              </a:rPr>
              <a:t>8.4  :    میزان کل ( گرم )</a:t>
            </a:r>
            <a:r>
              <a:rPr lang="en-US" dirty="0" smtClean="0">
                <a:cs typeface="B Mitra" panose="00000400000000000000" pitchFamily="2" charset="-78"/>
              </a:rPr>
              <a:t>/100    × 100  = 8.4 gr</a:t>
            </a:r>
          </a:p>
          <a:p>
            <a:pPr marL="0" indent="0" algn="l">
              <a:buNone/>
            </a:pPr>
            <a:r>
              <a:rPr lang="en-US" dirty="0" smtClean="0">
                <a:cs typeface="B Mitra" panose="00000400000000000000" pitchFamily="2" charset="-78"/>
              </a:rPr>
              <a:t>8.4 × 1000 = 8400 mg </a:t>
            </a:r>
            <a:r>
              <a:rPr lang="fa-IR" dirty="0" smtClean="0">
                <a:cs typeface="B Mitra" panose="00000400000000000000" pitchFamily="2" charset="-78"/>
              </a:rPr>
              <a:t>/  </a:t>
            </a:r>
            <a:r>
              <a:rPr lang="en-US" dirty="0" smtClean="0">
                <a:cs typeface="B Mitra" panose="00000400000000000000" pitchFamily="2" charset="-78"/>
              </a:rPr>
              <a:t>  100 CC</a:t>
            </a:r>
          </a:p>
          <a:p>
            <a:pPr marL="0" indent="0" algn="r" rtl="1">
              <a:buNone/>
            </a:pPr>
            <a:r>
              <a:rPr lang="fa-IR" dirty="0" smtClean="0">
                <a:cs typeface="B Mitra" panose="00000400000000000000" pitchFamily="2" charset="-78"/>
              </a:rPr>
              <a:t>اگر بخواهیم این میزان را در یک سی سی بدست آوریم</a:t>
            </a:r>
            <a:r>
              <a:rPr lang="en-US" dirty="0" smtClean="0">
                <a:cs typeface="B Mitra" panose="00000400000000000000" pitchFamily="2" charset="-78"/>
              </a:rPr>
              <a:t> </a:t>
            </a:r>
            <a:r>
              <a:rPr lang="fa-IR" dirty="0" smtClean="0">
                <a:cs typeface="B Mitra" panose="00000400000000000000" pitchFamily="2" charset="-78"/>
              </a:rPr>
              <a:t>ین مقدار را بر 100 تقسیم میکنیم :</a:t>
            </a:r>
            <a:endParaRPr lang="en-US" dirty="0" smtClean="0">
              <a:cs typeface="B Mitra" panose="00000400000000000000" pitchFamily="2" charset="-78"/>
            </a:endParaRPr>
          </a:p>
          <a:p>
            <a:pPr marL="0" indent="0" algn="l">
              <a:buNone/>
            </a:pPr>
            <a:r>
              <a:rPr lang="fa-IR" dirty="0" smtClean="0">
                <a:cs typeface="B Mitra" panose="00000400000000000000" pitchFamily="2" charset="-78"/>
              </a:rPr>
              <a:t>8400</a:t>
            </a:r>
            <a:r>
              <a:rPr lang="en-US" dirty="0" smtClean="0">
                <a:cs typeface="B Mitra" panose="00000400000000000000" pitchFamily="2" charset="-78"/>
              </a:rPr>
              <a:t>mg / 100    =   84 mg / 1 CC</a:t>
            </a:r>
          </a:p>
          <a:p>
            <a:pPr marL="0" indent="0" algn="r" rtl="1">
              <a:buNone/>
            </a:pPr>
            <a:endParaRPr lang="en-US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5009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1"/>
            <a:ext cx="12192001" cy="1482724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 algn="r"/>
            <a:r>
              <a:rPr lang="fa-IR" sz="3200" dirty="0" smtClean="0">
                <a:cs typeface="B Mitra" panose="00000400000000000000" pitchFamily="2" charset="-78"/>
              </a:rPr>
              <a:t>مثال : 50 سی سی دکستروز 50 درصد حاوی چند گرم قند است ؟  </a:t>
            </a:r>
            <a:br>
              <a:rPr lang="fa-IR" sz="3200" dirty="0" smtClean="0">
                <a:cs typeface="B Mitra" panose="00000400000000000000" pitchFamily="2" charset="-78"/>
              </a:rPr>
            </a:br>
            <a:r>
              <a:rPr lang="fa-IR" sz="3200" dirty="0" smtClean="0">
                <a:cs typeface="B Mitra" panose="00000400000000000000" pitchFamily="2" charset="-78"/>
              </a:rPr>
              <a:t>50  :    میزان کل ( گرم )</a:t>
            </a:r>
            <a:r>
              <a:rPr lang="en-US" sz="3200" dirty="0" smtClean="0">
                <a:cs typeface="B Mitra" panose="00000400000000000000" pitchFamily="2" charset="-78"/>
              </a:rPr>
              <a:t>/100    × </a:t>
            </a:r>
            <a:r>
              <a:rPr lang="en-US" sz="3200" dirty="0">
                <a:cs typeface="B Mitra" panose="00000400000000000000" pitchFamily="2" charset="-78"/>
              </a:rPr>
              <a:t>5</a:t>
            </a:r>
            <a:r>
              <a:rPr lang="en-US" sz="3200" dirty="0" smtClean="0">
                <a:cs typeface="B Mitra" panose="00000400000000000000" pitchFamily="2" charset="-78"/>
              </a:rPr>
              <a:t>0  = </a:t>
            </a:r>
            <a:r>
              <a:rPr lang="fa-IR" sz="3200" dirty="0" smtClean="0">
                <a:cs typeface="B Mitra" panose="00000400000000000000" pitchFamily="2" charset="-78"/>
              </a:rPr>
              <a:t>25</a:t>
            </a:r>
            <a:r>
              <a:rPr lang="en-US" sz="3200" dirty="0" smtClean="0">
                <a:cs typeface="B Mitra" panose="00000400000000000000" pitchFamily="2" charset="-78"/>
              </a:rPr>
              <a:t> gr</a:t>
            </a:r>
            <a:r>
              <a:rPr lang="fa-IR" sz="3200" dirty="0" smtClean="0">
                <a:cs typeface="B Mitra" panose="00000400000000000000" pitchFamily="2" charset="-78"/>
              </a:rPr>
              <a:t> 25000  = </a:t>
            </a:r>
            <a:r>
              <a:rPr lang="en-US" sz="3200" dirty="0" smtClean="0">
                <a:cs typeface="B Mitra" panose="00000400000000000000" pitchFamily="2" charset="-78"/>
              </a:rPr>
              <a:t>mg</a:t>
            </a:r>
            <a:br>
              <a:rPr lang="en-US" sz="3200" dirty="0" smtClean="0">
                <a:cs typeface="B Mitra" panose="00000400000000000000" pitchFamily="2" charset="-78"/>
              </a:rPr>
            </a:br>
            <a:endParaRPr lang="en-US" sz="3200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2730"/>
            <a:ext cx="12192000" cy="5184775"/>
          </a:xfrm>
          <a:solidFill>
            <a:srgbClr val="FFFF00"/>
          </a:solidFill>
        </p:spPr>
        <p:txBody>
          <a:bodyPr/>
          <a:lstStyle/>
          <a:p>
            <a:pPr marL="0" indent="0" algn="l">
              <a:buNone/>
            </a:pPr>
            <a:r>
              <a:rPr lang="fa-IR" dirty="0" smtClean="0">
                <a:cs typeface="B Mitra" panose="00000400000000000000" pitchFamily="2" charset="-78"/>
              </a:rPr>
              <a:t>آدرنالین  </a:t>
            </a:r>
            <a:r>
              <a:rPr lang="en-US" dirty="0" smtClean="0">
                <a:cs typeface="B Mitra" panose="00000400000000000000" pitchFamily="2" charset="-78"/>
              </a:rPr>
              <a:t> 1 gr / 10000 = 1000 mg / 10000 =  1mg / 10 CC </a:t>
            </a:r>
            <a:endParaRPr lang="en-US" dirty="0">
              <a:cs typeface="B Mitra" panose="00000400000000000000" pitchFamily="2" charset="-78"/>
            </a:endParaRPr>
          </a:p>
          <a:p>
            <a:pPr marL="0" indent="0" algn="l">
              <a:buNone/>
            </a:pPr>
            <a:endParaRPr lang="en-US" dirty="0" smtClean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 smtClean="0">
                <a:cs typeface="B Mitra" panose="00000400000000000000" pitchFamily="2" charset="-78"/>
              </a:rPr>
              <a:t>اپی نفرین گاهی برای بیحسی موضعی با لیدوکائین و معمولا بصورت 1 در 200000 ترکیب میشود . چه میزان اپی نفرین در یک ویال 20 سی سی موجود می باشد ؟ </a:t>
            </a:r>
          </a:p>
          <a:p>
            <a:pPr marL="0" indent="0">
              <a:buNone/>
            </a:pPr>
            <a:r>
              <a:rPr lang="fa-IR" dirty="0">
                <a:cs typeface="B Mitra" panose="00000400000000000000" pitchFamily="2" charset="-78"/>
              </a:rPr>
              <a:t> </a:t>
            </a:r>
            <a:r>
              <a:rPr lang="fa-IR" dirty="0" smtClean="0">
                <a:cs typeface="B Mitra" panose="00000400000000000000" pitchFamily="2" charset="-78"/>
              </a:rPr>
              <a:t>                                                                                                                  </a:t>
            </a:r>
            <a:r>
              <a:rPr lang="en-US" dirty="0" smtClean="0">
                <a:cs typeface="B Mitra" panose="00000400000000000000" pitchFamily="2" charset="-78"/>
              </a:rPr>
              <a:t>1gr / 200000 =  1000mg /200000 = 1 mg / 200 CC = 1000 microgram / 200 CC = </a:t>
            </a:r>
          </a:p>
          <a:p>
            <a:pPr marL="0" indent="0">
              <a:buNone/>
            </a:pPr>
            <a:r>
              <a:rPr lang="en-US" dirty="0" smtClean="0">
                <a:cs typeface="B Mitra" panose="00000400000000000000" pitchFamily="2" charset="-78"/>
              </a:rPr>
              <a:t>100 microgram ( 0.1 mg) / 20 CC </a:t>
            </a:r>
            <a:endParaRPr lang="fa-IR" dirty="0" smtClean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 smtClean="0">
                <a:cs typeface="B Mitra" panose="00000400000000000000" pitchFamily="2" charset="-78"/>
              </a:rPr>
              <a:t>پس دریک آمپول 20 سی سی 0.1 میلیگرم آدرنالین معادل 100 میکروگرم آدرنالین موجود است .</a:t>
            </a:r>
            <a:endParaRPr lang="en-US" dirty="0" smtClean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53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fa-IR" sz="2000" dirty="0" smtClean="0">
                <a:cs typeface="B Mitra" panose="00000400000000000000" pitchFamily="2" charset="-78"/>
              </a:rPr>
              <a:t>) غلظت محلول موجود </a:t>
            </a:r>
            <a:r>
              <a:rPr lang="en-US" sz="2000" dirty="0" smtClean="0">
                <a:cs typeface="B Mitra" panose="00000400000000000000" pitchFamily="2" charset="-78"/>
              </a:rPr>
              <a:t>N1) ×</a:t>
            </a:r>
            <a:r>
              <a:rPr lang="fa-IR" sz="2000" dirty="0" smtClean="0">
                <a:cs typeface="B Mitra" panose="00000400000000000000" pitchFamily="2" charset="-78"/>
              </a:rPr>
              <a:t> ) حجم برداشته شده از محلول موجود </a:t>
            </a:r>
            <a:r>
              <a:rPr lang="en-US" sz="2000" dirty="0" smtClean="0">
                <a:cs typeface="B Mitra" panose="00000400000000000000" pitchFamily="2" charset="-78"/>
              </a:rPr>
              <a:t>V1) =</a:t>
            </a:r>
            <a:r>
              <a:rPr lang="fa-IR" sz="2000" dirty="0" smtClean="0">
                <a:cs typeface="B Mitra" panose="00000400000000000000" pitchFamily="2" charset="-78"/>
              </a:rPr>
              <a:t> </a:t>
            </a:r>
            <a:r>
              <a:rPr lang="en-US" sz="2000" dirty="0" smtClean="0">
                <a:cs typeface="B Mitra" panose="00000400000000000000" pitchFamily="2" charset="-78"/>
              </a:rPr>
              <a:t> </a:t>
            </a:r>
            <a:r>
              <a:rPr lang="fa-IR" sz="2000" dirty="0" smtClean="0">
                <a:cs typeface="B Mitra" panose="00000400000000000000" pitchFamily="2" charset="-78"/>
              </a:rPr>
              <a:t> غلظت درخواستی </a:t>
            </a:r>
            <a:r>
              <a:rPr lang="en-US" sz="2000" dirty="0" smtClean="0">
                <a:cs typeface="B Mitra" panose="00000400000000000000" pitchFamily="2" charset="-78"/>
              </a:rPr>
              <a:t>(N2) ×</a:t>
            </a:r>
            <a:r>
              <a:rPr lang="fa-IR" sz="2000" dirty="0" smtClean="0">
                <a:cs typeface="B Mitra" panose="00000400000000000000" pitchFamily="2" charset="-78"/>
              </a:rPr>
              <a:t>  حجم درخواستی  </a:t>
            </a:r>
            <a:r>
              <a:rPr lang="en-US" sz="2000" dirty="0" smtClean="0">
                <a:cs typeface="B Mitra" panose="00000400000000000000" pitchFamily="2" charset="-78"/>
              </a:rPr>
              <a:t/>
            </a:r>
            <a:br>
              <a:rPr lang="en-US" sz="2000" dirty="0" smtClean="0">
                <a:cs typeface="B Mitra" panose="00000400000000000000" pitchFamily="2" charset="-78"/>
              </a:rPr>
            </a:br>
            <a:r>
              <a:rPr lang="fa-IR" sz="2000" dirty="0" smtClean="0">
                <a:cs typeface="B Mitra" panose="00000400000000000000" pitchFamily="2" charset="-78"/>
              </a:rPr>
              <a:t>) </a:t>
            </a:r>
            <a:r>
              <a:rPr lang="en-US" sz="2000" dirty="0" smtClean="0">
                <a:cs typeface="B Mitra" panose="00000400000000000000" pitchFamily="2" charset="-78"/>
              </a:rPr>
              <a:t> V2)</a:t>
            </a:r>
            <a:endParaRPr lang="en-US" sz="2000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r" rtl="1"/>
            <a:r>
              <a:rPr lang="fa-IR" dirty="0" smtClean="0">
                <a:cs typeface="B Mitra" panose="00000400000000000000" pitchFamily="2" charset="-78"/>
              </a:rPr>
              <a:t>مثال : اگر </a:t>
            </a:r>
            <a:r>
              <a:rPr lang="en-US" dirty="0" smtClean="0">
                <a:cs typeface="B Mitra" panose="00000400000000000000" pitchFamily="2" charset="-78"/>
              </a:rPr>
              <a:t>ml</a:t>
            </a:r>
            <a:r>
              <a:rPr lang="fa-IR" dirty="0" smtClean="0">
                <a:cs typeface="B Mitra" panose="00000400000000000000" pitchFamily="2" charset="-78"/>
              </a:rPr>
              <a:t> 10 سدیم بیکربنات 7.5 % مورد نیاز باشد ولی موجودی داروخانه سدیم بیکربنات 8.4 % باشد ، چه مقدار از داروی موجود باید برداشته شود و سپس رقیق گردد تا غلظت مورد نیاز بدست آید ؟ </a:t>
            </a:r>
          </a:p>
          <a:p>
            <a:pPr marL="0" indent="0">
              <a:buNone/>
            </a:pPr>
            <a:r>
              <a:rPr lang="en-US" dirty="0" smtClean="0">
                <a:cs typeface="B Mitra" panose="00000400000000000000" pitchFamily="2" charset="-78"/>
              </a:rPr>
              <a:t>           N1 =  </a:t>
            </a:r>
            <a:r>
              <a:rPr lang="fa-IR" dirty="0" smtClean="0">
                <a:cs typeface="B Mitra" panose="00000400000000000000" pitchFamily="2" charset="-78"/>
              </a:rPr>
              <a:t>8.4</a:t>
            </a:r>
            <a:r>
              <a:rPr lang="en-US" dirty="0" smtClean="0">
                <a:cs typeface="B Mitra" panose="00000400000000000000" pitchFamily="2" charset="-78"/>
              </a:rPr>
              <a:t>       </a:t>
            </a:r>
            <a:r>
              <a:rPr lang="fa-IR" dirty="0" smtClean="0">
                <a:cs typeface="B Mitra" panose="00000400000000000000" pitchFamily="2" charset="-78"/>
              </a:rPr>
              <a:t> </a:t>
            </a:r>
            <a:r>
              <a:rPr lang="en-US" dirty="0" smtClean="0">
                <a:cs typeface="B Mitra" panose="00000400000000000000" pitchFamily="2" charset="-78"/>
              </a:rPr>
              <a:t>N2 =7.5           V1= ?         V2 = 10</a:t>
            </a:r>
            <a:endParaRPr lang="fa-IR" dirty="0" smtClean="0">
              <a:cs typeface="B Mitra" panose="00000400000000000000" pitchFamily="2" charset="-78"/>
            </a:endParaRPr>
          </a:p>
          <a:p>
            <a:pPr marL="0" indent="0">
              <a:buNone/>
            </a:pPr>
            <a:r>
              <a:rPr lang="fa-IR" dirty="0">
                <a:cs typeface="B Mitra" panose="00000400000000000000" pitchFamily="2" charset="-78"/>
              </a:rPr>
              <a:t> </a:t>
            </a:r>
            <a:r>
              <a:rPr lang="fa-IR" dirty="0" smtClean="0">
                <a:cs typeface="B Mitra" panose="00000400000000000000" pitchFamily="2" charset="-78"/>
              </a:rPr>
              <a:t>  </a:t>
            </a:r>
            <a:r>
              <a:rPr lang="en-US" dirty="0" smtClean="0">
                <a:cs typeface="B Mitra" panose="00000400000000000000" pitchFamily="2" charset="-78"/>
              </a:rPr>
              <a:t>        N1 × V1 = N2 × V2</a:t>
            </a:r>
          </a:p>
          <a:p>
            <a:pPr marL="0" indent="0">
              <a:buNone/>
            </a:pPr>
            <a:r>
              <a:rPr lang="en-US" dirty="0" smtClean="0">
                <a:cs typeface="B Mitra" panose="00000400000000000000" pitchFamily="2" charset="-78"/>
              </a:rPr>
              <a:t>             8.4 × V1 = 7.5 × 10 </a:t>
            </a:r>
          </a:p>
          <a:p>
            <a:pPr marL="0" indent="0">
              <a:buNone/>
            </a:pPr>
            <a:r>
              <a:rPr lang="en-US" dirty="0">
                <a:cs typeface="B Mitra" panose="00000400000000000000" pitchFamily="2" charset="-78"/>
              </a:rPr>
              <a:t> </a:t>
            </a:r>
            <a:r>
              <a:rPr lang="en-US" dirty="0" smtClean="0">
                <a:cs typeface="B Mitra" panose="00000400000000000000" pitchFamily="2" charset="-78"/>
              </a:rPr>
              <a:t>             V1 = 9 ml</a:t>
            </a:r>
            <a:endParaRPr lang="fa-IR" dirty="0" smtClean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 smtClean="0">
                <a:cs typeface="B Mitra" panose="00000400000000000000" pitchFamily="2" charset="-78"/>
              </a:rPr>
              <a:t>لذا 9 سی سی از محلول بیکربنات 8.4  % برداشته و با آب مقطر قابل تزریق و حجم را به 10 سی سی میرسانیم .</a:t>
            </a:r>
            <a:endParaRPr lang="en-US" dirty="0" smtClean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65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11" y="83127"/>
            <a:ext cx="11700164" cy="3065318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algn="r" rtl="1"/>
            <a:r>
              <a:rPr lang="en-US" sz="2800" dirty="0" smtClean="0">
                <a:cs typeface="B Mitra" panose="00000400000000000000" pitchFamily="2" charset="-78"/>
              </a:rPr>
              <a:t>N1 </a:t>
            </a:r>
            <a:r>
              <a:rPr lang="fa-IR" sz="2800" dirty="0" smtClean="0">
                <a:cs typeface="B Mitra" panose="00000400000000000000" pitchFamily="2" charset="-78"/>
              </a:rPr>
              <a:t> : غلظت سرم موجود </a:t>
            </a:r>
            <a:br>
              <a:rPr lang="fa-IR" sz="2800" dirty="0" smtClean="0">
                <a:cs typeface="B Mitra" panose="00000400000000000000" pitchFamily="2" charset="-78"/>
              </a:rPr>
            </a:br>
            <a:r>
              <a:rPr lang="en-US" sz="2800" dirty="0" smtClean="0">
                <a:cs typeface="B Mitra" panose="00000400000000000000" pitchFamily="2" charset="-78"/>
              </a:rPr>
              <a:t>N2</a:t>
            </a:r>
            <a:r>
              <a:rPr lang="fa-IR" sz="2800" dirty="0" smtClean="0">
                <a:cs typeface="B Mitra" panose="00000400000000000000" pitchFamily="2" charset="-78"/>
              </a:rPr>
              <a:t> : غلظت ویال هیپرتونیک موجود          </a:t>
            </a:r>
            <a:br>
              <a:rPr lang="fa-IR" sz="2800" dirty="0" smtClean="0">
                <a:cs typeface="B Mitra" panose="00000400000000000000" pitchFamily="2" charset="-78"/>
              </a:rPr>
            </a:br>
            <a:r>
              <a:rPr lang="en-US" sz="2800" dirty="0" smtClean="0">
                <a:cs typeface="B Mitra" panose="00000400000000000000" pitchFamily="2" charset="-78"/>
              </a:rPr>
              <a:t>N3</a:t>
            </a:r>
            <a:r>
              <a:rPr lang="fa-IR" sz="2800" dirty="0" smtClean="0">
                <a:cs typeface="B Mitra" panose="00000400000000000000" pitchFamily="2" charset="-78"/>
              </a:rPr>
              <a:t> : غلظت سرم مورد نیاز</a:t>
            </a:r>
            <a:br>
              <a:rPr lang="fa-IR" sz="2800" dirty="0" smtClean="0">
                <a:cs typeface="B Mitra" panose="00000400000000000000" pitchFamily="2" charset="-78"/>
              </a:rPr>
            </a:br>
            <a:r>
              <a:rPr lang="en-US" sz="2800" dirty="0" smtClean="0">
                <a:cs typeface="B Mitra" panose="00000400000000000000" pitchFamily="2" charset="-78"/>
              </a:rPr>
              <a:t>V1</a:t>
            </a:r>
            <a:r>
              <a:rPr lang="fa-IR" sz="2800" dirty="0" smtClean="0">
                <a:cs typeface="B Mitra" panose="00000400000000000000" pitchFamily="2" charset="-78"/>
              </a:rPr>
              <a:t> : حجم برداشته شده از سرم ( محلول ) موجود</a:t>
            </a:r>
            <a:br>
              <a:rPr lang="fa-IR" sz="2800" dirty="0" smtClean="0">
                <a:cs typeface="B Mitra" panose="00000400000000000000" pitchFamily="2" charset="-78"/>
              </a:rPr>
            </a:br>
            <a:r>
              <a:rPr lang="en-US" sz="2800" dirty="0" smtClean="0">
                <a:cs typeface="B Mitra" panose="00000400000000000000" pitchFamily="2" charset="-78"/>
              </a:rPr>
              <a:t>V2</a:t>
            </a:r>
            <a:r>
              <a:rPr lang="fa-IR" sz="2800" dirty="0" smtClean="0">
                <a:cs typeface="B Mitra" panose="00000400000000000000" pitchFamily="2" charset="-78"/>
              </a:rPr>
              <a:t> :حجم مورد نیاز از ویال هیپرتونیک موجود </a:t>
            </a:r>
            <a:br>
              <a:rPr lang="fa-IR" sz="2800" dirty="0" smtClean="0">
                <a:cs typeface="B Mitra" panose="00000400000000000000" pitchFamily="2" charset="-78"/>
              </a:rPr>
            </a:br>
            <a:r>
              <a:rPr lang="en-US" sz="2800" dirty="0" smtClean="0">
                <a:cs typeface="B Mitra" panose="00000400000000000000" pitchFamily="2" charset="-78"/>
              </a:rPr>
              <a:t>V3</a:t>
            </a:r>
            <a:r>
              <a:rPr lang="fa-IR" sz="2800" dirty="0" smtClean="0">
                <a:cs typeface="B Mitra" panose="00000400000000000000" pitchFamily="2" charset="-78"/>
              </a:rPr>
              <a:t>: حجم نهایی محلول ( سرم ) درخواستی</a:t>
            </a:r>
            <a:endParaRPr lang="en-US" sz="2800" dirty="0">
              <a:cs typeface="B Mitra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5081" y="3231573"/>
                <a:ext cx="11783291" cy="3626428"/>
              </a:xfr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r>
                  <a:rPr lang="en-US" dirty="0" smtClean="0">
                    <a:cs typeface="B Mitra" panose="00000400000000000000" pitchFamily="2" charset="-78"/>
                  </a:rPr>
                  <a:t>V2 × ( N2 – N1 ) = V3 × ( N2 – N3 )</a:t>
                </a:r>
              </a:p>
              <a:p>
                <a:pPr marL="0" indent="0">
                  <a:buNone/>
                </a:pPr>
                <a:r>
                  <a:rPr lang="en-US" dirty="0" smtClean="0">
                    <a:cs typeface="B Mitra" panose="00000400000000000000" pitchFamily="2" charset="-78"/>
                  </a:rPr>
                  <a:t>V1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)</m:t>
                        </m:r>
                      </m:den>
                    </m:f>
                  </m:oMath>
                </a14:m>
                <a:r>
                  <a:rPr lang="en-US" dirty="0" smtClean="0">
                    <a:cs typeface="B Mitra" panose="00000400000000000000" pitchFamily="2" charset="-78"/>
                  </a:rPr>
                  <a:t>     V2 = V3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 smtClean="0">
                    <a:cs typeface="B Mitra" panose="00000400000000000000" pitchFamily="2" charset="-78"/>
                  </a:rPr>
                  <a:t> V1 </a:t>
                </a:r>
                <a:endParaRPr lang="fa-IR" dirty="0" smtClean="0">
                  <a:cs typeface="B Mitra" panose="00000400000000000000" pitchFamily="2" charset="-78"/>
                </a:endParaRPr>
              </a:p>
              <a:p>
                <a:pPr marL="0" indent="0" algn="r" rtl="1">
                  <a:buNone/>
                </a:pPr>
                <a:r>
                  <a:rPr lang="fa-IR" dirty="0">
                    <a:cs typeface="B Mitra" panose="00000400000000000000" pitchFamily="2" charset="-78"/>
                  </a:rPr>
                  <a:t> </a:t>
                </a:r>
                <a:r>
                  <a:rPr lang="fa-IR" dirty="0" smtClean="0">
                    <a:cs typeface="B Mitra" panose="00000400000000000000" pitchFamily="2" charset="-78"/>
                  </a:rPr>
                  <a:t>: برای بدست آوردن 100 سی سی سرم دکستروز 12/5 درصد چه میزان از سرم دکستروز 5 % و چه میزان از ویال دکستروز هیپرتونیک 50 % مورد نیاز است ؟</a:t>
                </a:r>
              </a:p>
              <a:p>
                <a:pPr marL="0" indent="0" algn="r" rtl="1">
                  <a:buNone/>
                </a:pPr>
                <a:r>
                  <a:rPr lang="en-US" dirty="0">
                    <a:cs typeface="B Mitra" panose="00000400000000000000" pitchFamily="2" charset="-78"/>
                  </a:rPr>
                  <a:t>N1 </a:t>
                </a:r>
                <a:r>
                  <a:rPr lang="fa-IR" dirty="0">
                    <a:cs typeface="B Mitra" panose="00000400000000000000" pitchFamily="2" charset="-78"/>
                  </a:rPr>
                  <a:t> : </a:t>
                </a:r>
                <a:r>
                  <a:rPr lang="fa-IR" dirty="0" smtClean="0">
                    <a:cs typeface="B Mitra" panose="00000400000000000000" pitchFamily="2" charset="-78"/>
                  </a:rPr>
                  <a:t>5</a:t>
                </a:r>
                <a:r>
                  <a:rPr lang="fa-IR" dirty="0">
                    <a:cs typeface="B Mitra" panose="00000400000000000000" pitchFamily="2" charset="-78"/>
                  </a:rPr>
                  <a:t/>
                </a:r>
                <a:br>
                  <a:rPr lang="fa-IR" dirty="0">
                    <a:cs typeface="B Mitra" panose="00000400000000000000" pitchFamily="2" charset="-78"/>
                  </a:rPr>
                </a:br>
                <a:r>
                  <a:rPr lang="en-US" dirty="0">
                    <a:cs typeface="B Mitra" panose="00000400000000000000" pitchFamily="2" charset="-78"/>
                  </a:rPr>
                  <a:t>N2</a:t>
                </a:r>
                <a:r>
                  <a:rPr lang="fa-IR" dirty="0">
                    <a:cs typeface="B Mitra" panose="00000400000000000000" pitchFamily="2" charset="-78"/>
                  </a:rPr>
                  <a:t> : </a:t>
                </a:r>
                <a:r>
                  <a:rPr lang="fa-IR" dirty="0" smtClean="0">
                    <a:cs typeface="B Mitra" panose="00000400000000000000" pitchFamily="2" charset="-78"/>
                  </a:rPr>
                  <a:t>50</a:t>
                </a:r>
                <a:r>
                  <a:rPr lang="fa-IR" dirty="0">
                    <a:cs typeface="B Mitra" panose="00000400000000000000" pitchFamily="2" charset="-78"/>
                  </a:rPr>
                  <a:t/>
                </a:r>
                <a:br>
                  <a:rPr lang="fa-IR" dirty="0">
                    <a:cs typeface="B Mitra" panose="00000400000000000000" pitchFamily="2" charset="-78"/>
                  </a:rPr>
                </a:br>
                <a:r>
                  <a:rPr lang="en-US" dirty="0">
                    <a:cs typeface="B Mitra" panose="00000400000000000000" pitchFamily="2" charset="-78"/>
                  </a:rPr>
                  <a:t>N3</a:t>
                </a:r>
                <a:r>
                  <a:rPr lang="fa-IR" dirty="0">
                    <a:cs typeface="B Mitra" panose="00000400000000000000" pitchFamily="2" charset="-78"/>
                  </a:rPr>
                  <a:t> : </a:t>
                </a:r>
                <a:r>
                  <a:rPr lang="fa-IR" dirty="0" smtClean="0">
                    <a:cs typeface="B Mitra" panose="00000400000000000000" pitchFamily="2" charset="-78"/>
                  </a:rPr>
                  <a:t>12/5 </a:t>
                </a:r>
                <a:r>
                  <a:rPr lang="en-US" dirty="0">
                    <a:cs typeface="B Mitra" panose="00000400000000000000" pitchFamily="2" charset="-78"/>
                  </a:rPr>
                  <a:t>V1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50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(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)</m:t>
                        </m:r>
                      </m:den>
                    </m:f>
                  </m:oMath>
                </a14:m>
                <a:r>
                  <a:rPr lang="en-US" dirty="0" smtClean="0">
                    <a:cs typeface="B Mitra" panose="00000400000000000000" pitchFamily="2" charset="-78"/>
                  </a:rPr>
                  <a:t> = 83/3                                                                                                  </a:t>
                </a:r>
              </a:p>
              <a:p>
                <a:pPr marL="0" indent="0" algn="r" rtl="1">
                  <a:buNone/>
                </a:pPr>
                <a:r>
                  <a:rPr lang="en-US" dirty="0" smtClean="0">
                    <a:cs typeface="B Mitra" panose="00000400000000000000" pitchFamily="2" charset="-78"/>
                  </a:rPr>
                  <a:t>         V2 </a:t>
                </a:r>
                <a:r>
                  <a:rPr lang="en-US" dirty="0">
                    <a:cs typeface="B Mitra" panose="00000400000000000000" pitchFamily="2" charset="-78"/>
                  </a:rPr>
                  <a:t>= </a:t>
                </a:r>
                <a:r>
                  <a:rPr lang="en-US" dirty="0" smtClean="0">
                    <a:cs typeface="B Mitra" panose="00000400000000000000" pitchFamily="2" charset="-78"/>
                  </a:rPr>
                  <a:t>100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>
                    <a:cs typeface="B Mitra" panose="00000400000000000000" pitchFamily="2" charset="-78"/>
                  </a:rPr>
                  <a:t> </a:t>
                </a:r>
                <a:r>
                  <a:rPr lang="en-US" dirty="0" smtClean="0">
                    <a:cs typeface="B Mitra" panose="00000400000000000000" pitchFamily="2" charset="-78"/>
                  </a:rPr>
                  <a:t>83/3 = 16/6                                                                                                                   </a:t>
                </a:r>
                <a:r>
                  <a:rPr lang="fa-IR" dirty="0" smtClean="0">
                    <a:cs typeface="B Mitra" panose="00000400000000000000" pitchFamily="2" charset="-78"/>
                  </a:rPr>
                  <a:t>            </a:t>
                </a:r>
                <a:r>
                  <a:rPr lang="fa-IR" dirty="0">
                    <a:cs typeface="B Mitra" panose="00000400000000000000" pitchFamily="2" charset="-78"/>
                  </a:rPr>
                  <a:t/>
                </a:r>
                <a:br>
                  <a:rPr lang="fa-IR" dirty="0">
                    <a:cs typeface="B Mitra" panose="00000400000000000000" pitchFamily="2" charset="-78"/>
                  </a:rPr>
                </a:br>
                <a:r>
                  <a:rPr lang="en-US" dirty="0">
                    <a:cs typeface="B Mitra" panose="00000400000000000000" pitchFamily="2" charset="-78"/>
                  </a:rPr>
                  <a:t>V1</a:t>
                </a:r>
                <a:r>
                  <a:rPr lang="fa-IR" dirty="0">
                    <a:cs typeface="B Mitra" panose="00000400000000000000" pitchFamily="2" charset="-78"/>
                  </a:rPr>
                  <a:t> : </a:t>
                </a:r>
                <a:r>
                  <a:rPr lang="fa-IR" dirty="0" smtClean="0">
                    <a:cs typeface="B Mitra" panose="00000400000000000000" pitchFamily="2" charset="-78"/>
                  </a:rPr>
                  <a:t>؟</a:t>
                </a:r>
                <a:r>
                  <a:rPr lang="fa-IR" dirty="0">
                    <a:cs typeface="B Mitra" panose="00000400000000000000" pitchFamily="2" charset="-78"/>
                  </a:rPr>
                  <a:t/>
                </a:r>
                <a:br>
                  <a:rPr lang="fa-IR" dirty="0">
                    <a:cs typeface="B Mitra" panose="00000400000000000000" pitchFamily="2" charset="-78"/>
                  </a:rPr>
                </a:br>
                <a:r>
                  <a:rPr lang="en-US" dirty="0">
                    <a:cs typeface="B Mitra" panose="00000400000000000000" pitchFamily="2" charset="-78"/>
                  </a:rPr>
                  <a:t>V2</a:t>
                </a:r>
                <a:r>
                  <a:rPr lang="fa-IR" dirty="0">
                    <a:cs typeface="B Mitra" panose="00000400000000000000" pitchFamily="2" charset="-78"/>
                  </a:rPr>
                  <a:t> </a:t>
                </a:r>
                <a:r>
                  <a:rPr lang="fa-IR" dirty="0" smtClean="0">
                    <a:cs typeface="B Mitra" panose="00000400000000000000" pitchFamily="2" charset="-78"/>
                  </a:rPr>
                  <a:t>:؟</a:t>
                </a:r>
                <a:r>
                  <a:rPr lang="fa-IR" dirty="0">
                    <a:cs typeface="B Mitra" panose="00000400000000000000" pitchFamily="2" charset="-78"/>
                  </a:rPr>
                  <a:t/>
                </a:r>
                <a:br>
                  <a:rPr lang="fa-IR" dirty="0">
                    <a:cs typeface="B Mitra" panose="00000400000000000000" pitchFamily="2" charset="-78"/>
                  </a:rPr>
                </a:br>
                <a:r>
                  <a:rPr lang="en-US" dirty="0">
                    <a:cs typeface="B Mitra" panose="00000400000000000000" pitchFamily="2" charset="-78"/>
                  </a:rPr>
                  <a:t>V3</a:t>
                </a:r>
                <a:r>
                  <a:rPr lang="fa-IR" dirty="0">
                    <a:cs typeface="B Mitra" panose="00000400000000000000" pitchFamily="2" charset="-78"/>
                  </a:rPr>
                  <a:t>: </a:t>
                </a:r>
                <a:r>
                  <a:rPr lang="fa-IR" dirty="0" smtClean="0">
                    <a:cs typeface="B Mitra" panose="00000400000000000000" pitchFamily="2" charset="-78"/>
                  </a:rPr>
                  <a:t>100</a:t>
                </a:r>
                <a:endParaRPr lang="en-US" dirty="0">
                  <a:cs typeface="B Mitra" panose="00000400000000000000" pitchFamily="2" charset="-78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5081" y="3231573"/>
                <a:ext cx="11783291" cy="3626428"/>
              </a:xfrm>
              <a:blipFill rotWithShape="0">
                <a:blip r:embed="rId2"/>
                <a:stretch>
                  <a:fillRect l="-673" t="-4034" r="-724" b="-3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744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</TotalTime>
  <Words>1720</Words>
  <Application>Microsoft Office PowerPoint</Application>
  <PresentationFormat>Widescreen</PresentationFormat>
  <Paragraphs>249</Paragraphs>
  <Slides>32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3" baseType="lpstr">
      <vt:lpstr>2  Davat</vt:lpstr>
      <vt:lpstr>Arial</vt:lpstr>
      <vt:lpstr>B Mitra</vt:lpstr>
      <vt:lpstr>B Titr</vt:lpstr>
      <vt:lpstr>Calibri</vt:lpstr>
      <vt:lpstr>Cambria Math</vt:lpstr>
      <vt:lpstr>Courier New</vt:lpstr>
      <vt:lpstr>IranNastaliq</vt:lpstr>
      <vt:lpstr>Times New Roman</vt:lpstr>
      <vt:lpstr>Wingdings</vt:lpstr>
      <vt:lpstr>Office Theme</vt:lpstr>
      <vt:lpstr>بسمه تعالی</vt:lpstr>
      <vt:lpstr>PowerPoint Presentation</vt:lpstr>
      <vt:lpstr>PowerPoint Presentation</vt:lpstr>
      <vt:lpstr>برخی واحد ها و مقیاس های مورد در استفاده در محاسبه داروها </vt:lpstr>
      <vt:lpstr>PowerPoint Presentation</vt:lpstr>
      <vt:lpstr>(ml ) حجم کل × 100 درصد/ : میزان کل (گرم )</vt:lpstr>
      <vt:lpstr>مثال : 50 سی سی دکستروز 50 درصد حاوی چند گرم قند است ؟   50  :    میزان کل ( گرم )/100    × 50  = 25 gr 25000  = mg </vt:lpstr>
      <vt:lpstr>) غلظت محلول موجود N1) × ) حجم برداشته شده از محلول موجود V1) =   غلظت درخواستی (N2) ×  حجم درخواستی   )  V2)</vt:lpstr>
      <vt:lpstr>N1  : غلظت سرم موجود  N2 : غلظت ویال هیپرتونیک موجود           N3 : غلظت سرم مورد نیاز V1 : حجم برداشته شده از سرم ( محلول ) موجود V2 :حجم مورد نیاز از ویال هیپرتونیک موجود  V3: حجم نهایی محلول ( سرم ) درخواستی</vt:lpstr>
      <vt:lpstr>تبدیل میلی اکی والان به میلی گرم</vt:lpstr>
      <vt:lpstr>لذا برای بدست آوردن 100 سی سی دکستروز 12/5 درصد باید 83/3 سی سی از سرم  دکستروز5 درصد و 16/6 سی سی از ویال دکستروز 50 درصد را با هم مخلوط کرد .</vt:lpstr>
      <vt:lpstr>PowerPoint Presentation</vt:lpstr>
      <vt:lpstr>(شده دستور دوز  × دسترس در داروی مقدار)/(موجود دوز)      =  میزان مورد نیاز </vt:lpstr>
      <vt:lpstr>تعیین سرعت انفوزیون سرم های معمول :</vt:lpstr>
      <vt:lpstr>تعیین دوز دارو در اطفال</vt:lpstr>
      <vt:lpstr>PowerPoint Presentation</vt:lpstr>
      <vt:lpstr>PowerPoint Presentation</vt:lpstr>
      <vt:lpstr>PowerPoint Presentation</vt:lpstr>
      <vt:lpstr>( محلول   حجم ( CC)   ×  قطره فاکتور  ×  B.W ×  دستورپزشک )/(محلول داخل داروی کل دوز   ×1000)  =  gtt/min</vt:lpstr>
      <vt:lpstr>فرمولهای تسهیل شده :</vt:lpstr>
      <vt:lpstr>PowerPoint Presentation</vt:lpstr>
      <vt:lpstr>تزریق آمیودارون Amiodarone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جهت تهیه داروهایی مانند هپارین و انسولین که بر حسب واحد اندازه گیری میشوند ، به ترتیب ذیل عمل میکنیم  :</vt:lpstr>
      <vt:lpstr>Frusemide (Lasix) 10,20,40 mg</vt:lpstr>
      <vt:lpstr>Endo Tracheal Tube ( ETT 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بسمه تعالی</dc:title>
  <dc:creator>op1</dc:creator>
  <cp:lastModifiedBy>op1</cp:lastModifiedBy>
  <cp:revision>94</cp:revision>
  <dcterms:created xsi:type="dcterms:W3CDTF">2022-10-26T07:46:52Z</dcterms:created>
  <dcterms:modified xsi:type="dcterms:W3CDTF">2022-11-01T16:31:02Z</dcterms:modified>
</cp:coreProperties>
</file>