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8" r:id="rId3"/>
    <p:sldId id="263" r:id="rId4"/>
    <p:sldId id="259" r:id="rId5"/>
    <p:sldId id="261" r:id="rId6"/>
    <p:sldId id="262" r:id="rId7"/>
    <p:sldId id="264" r:id="rId8"/>
    <p:sldId id="265" r:id="rId9"/>
    <p:sldId id="268" r:id="rId10"/>
    <p:sldId id="295" r:id="rId11"/>
    <p:sldId id="269" r:id="rId12"/>
    <p:sldId id="271" r:id="rId13"/>
    <p:sldId id="272" r:id="rId14"/>
    <p:sldId id="29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4" r:id="rId26"/>
    <p:sldId id="283" r:id="rId27"/>
    <p:sldId id="286" r:id="rId28"/>
    <p:sldId id="284" r:id="rId29"/>
    <p:sldId id="287" r:id="rId30"/>
    <p:sldId id="296" r:id="rId31"/>
    <p:sldId id="285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2C99-F87D-42BE-9000-904E76BD53A5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91DD-4E6D-4D8C-B725-C54C2DDDB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91DD-4E6D-4D8C-B725-C54C2DDDBD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7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5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3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35C2-ADDF-4AC9-813D-F16ABB1D278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8515-1012-49E8-BEB4-22D7F23D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" y="1"/>
            <a:ext cx="12191999" cy="952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بسمه تعالی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" y="952501"/>
            <a:ext cx="12191999" cy="59054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دانشگاه علوم پزشکی جندی شاپور اهواز</a:t>
            </a:r>
          </a:p>
          <a:p>
            <a:endParaRPr lang="fa-IR" dirty="0">
              <a:cs typeface="B Titr" panose="00000700000000000000" pitchFamily="2" charset="-78"/>
            </a:endParaRPr>
          </a:p>
          <a:p>
            <a:endParaRPr lang="fa-IR" sz="5800" b="1" dirty="0" smtClean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r>
              <a:rPr lang="fa-IR" sz="5800" b="1" dirty="0" smtClean="0">
                <a:solidFill>
                  <a:srgbClr val="0070C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شهرام خمیسی</a:t>
            </a:r>
          </a:p>
          <a:p>
            <a:r>
              <a:rPr lang="fa-IR" sz="5800" b="1" dirty="0" smtClean="0">
                <a:solidFill>
                  <a:srgbClr val="0070C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</a:p>
          <a:p>
            <a:r>
              <a:rPr lang="fa-IR" sz="42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کارشناس ارشد پرستاری ( گرایش داخلی – جراحی ) </a:t>
            </a:r>
          </a:p>
          <a:p>
            <a:r>
              <a:rPr lang="fa-IR" sz="42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پاییز </a:t>
            </a:r>
            <a:r>
              <a:rPr lang="fa-IR" sz="4200" dirty="0" smtClean="0">
                <a:latin typeface="IranNastaliq" panose="02020505000000020003" pitchFamily="18" charset="0"/>
                <a:cs typeface="2  Davat" pitchFamily="2" charset="-78"/>
              </a:rPr>
              <a:t>1401</a:t>
            </a:r>
            <a:endParaRPr lang="fa-IR" sz="4200" dirty="0">
              <a:latin typeface="IranNastaliq" panose="02020505000000020003" pitchFamily="18" charset="0"/>
              <a:cs typeface="2  Davat" pitchFamily="2" charset="-78"/>
            </a:endParaRPr>
          </a:p>
          <a:p>
            <a:endParaRPr lang="fa-IR" dirty="0" smtClean="0">
              <a:cs typeface="B Titr" panose="00000700000000000000" pitchFamily="2" charset="-78"/>
            </a:endParaRPr>
          </a:p>
          <a:p>
            <a:r>
              <a:rPr lang="fa-IR" sz="8000" dirty="0">
                <a:solidFill>
                  <a:srgbClr val="FF0000"/>
                </a:solidFill>
                <a:cs typeface="B Titr" panose="00000700000000000000" pitchFamily="2" charset="-78"/>
              </a:rPr>
              <a:t>محاسبات دارویی</a:t>
            </a:r>
            <a:endParaRPr lang="en-US" sz="8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0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60435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cs typeface="B Mitra" pitchFamily="2" charset="-78"/>
              </a:rPr>
              <a:t>تبدیل میلی اکی والان به میلی گرم</a:t>
            </a:r>
            <a:endParaRPr lang="en-US" b="1" dirty="0">
              <a:cs typeface="B Mitra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>
                  <a:buFont typeface="Courier New" panose="02070309020205020404" pitchFamily="49" charset="0"/>
                  <a:buChar char="o"/>
                </a:pPr>
                <a:r>
                  <a:rPr lang="fa-IR" dirty="0">
                    <a:cs typeface="B Mitra" pitchFamily="2" charset="-78"/>
                  </a:rPr>
                  <a:t>ظرفیت املاح شایع </a:t>
                </a:r>
                <a:r>
                  <a:rPr lang="fa-IR" dirty="0" smtClean="0">
                    <a:cs typeface="B Mitra" pitchFamily="2" charset="-78"/>
                  </a:rPr>
                  <a:t>:</a:t>
                </a:r>
                <a:endParaRPr lang="fa-IR" dirty="0">
                  <a:cs typeface="B Mitra" pitchFamily="2" charset="-78"/>
                </a:endParaRPr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r>
                  <a:rPr lang="fa-IR" dirty="0">
                    <a:cs typeface="B Mitra" pitchFamily="2" charset="-78"/>
                  </a:rPr>
                  <a:t>کلرور پتاسیم </a:t>
                </a:r>
                <a:r>
                  <a:rPr lang="fa-IR" dirty="0" smtClean="0">
                    <a:cs typeface="B Mitra" pitchFamily="2" charset="-78"/>
                  </a:rPr>
                  <a:t>:1                       </a:t>
                </a:r>
                <a:r>
                  <a:rPr lang="en-US" dirty="0" smtClean="0">
                    <a:cs typeface="B Mitra" pitchFamily="2" charset="-78"/>
                  </a:rPr>
                  <a:t> </a:t>
                </a:r>
                <a:r>
                  <a:rPr lang="fa-IR" dirty="0" smtClean="0">
                    <a:cs typeface="B Mitra" pitchFamily="2" charset="-78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>
                            <a:latin typeface="Cambria Math" panose="02040503050406030204" pitchFamily="18" charset="0"/>
                            <a:cs typeface="B Mitra" pitchFamily="2" charset="-78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a-IR">
                            <a:latin typeface="Cambria Math" panose="02040503050406030204" pitchFamily="18" charset="0"/>
                            <a:cs typeface="B Mitra" pitchFamily="2" charset="-78"/>
                          </a:rPr>
                          <m:t>گرم</m:t>
                        </m:r>
                        <m:r>
                          <m:rPr>
                            <m:nor/>
                          </m:rPr>
                          <a:rPr lang="fa-IR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fa-IR">
                            <a:latin typeface="Cambria Math" panose="02040503050406030204" pitchFamily="18" charset="0"/>
                          </a:rPr>
                          <m:t>وزن مولکولی  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>
                            <a:latin typeface="Cambria Math" panose="02040503050406030204" pitchFamily="18" charset="0"/>
                          </a:rPr>
                          <m:t>ظ</m:t>
                        </m:r>
                        <m:r>
                          <a:rPr lang="fa-IR" i="1">
                            <a:latin typeface="Cambria Math" panose="02040503050406030204" pitchFamily="18" charset="0"/>
                          </a:rPr>
                          <m:t>رفیت</m:t>
                        </m:r>
                      </m:den>
                    </m:f>
                  </m:oMath>
                </a14:m>
                <a:r>
                  <a:rPr lang="en-US" dirty="0" smtClean="0">
                    <a:cs typeface="B Mitra" pitchFamily="2" charset="-78"/>
                  </a:rPr>
                  <a:t>       </a:t>
                </a:r>
                <a:r>
                  <a:rPr lang="fa-IR" dirty="0" smtClean="0">
                    <a:cs typeface="B Mitra" pitchFamily="2" charset="-78"/>
                  </a:rPr>
                  <a:t>  =  یک اکی </a:t>
                </a:r>
                <a:r>
                  <a:rPr lang="fa-IR" dirty="0">
                    <a:cs typeface="B Mitra" pitchFamily="2" charset="-78"/>
                  </a:rPr>
                  <a:t>والان</a:t>
                </a:r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r>
                  <a:rPr lang="fa-IR" dirty="0">
                    <a:cs typeface="B Mitra" pitchFamily="2" charset="-78"/>
                  </a:rPr>
                  <a:t>کلرور سدیم : 1</a:t>
                </a:r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r>
                  <a:rPr lang="fa-IR" dirty="0">
                    <a:cs typeface="B Mitra" pitchFamily="2" charset="-78"/>
                  </a:rPr>
                  <a:t>سدیم بی کربنات :1</a:t>
                </a:r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r>
                  <a:rPr lang="fa-IR" dirty="0">
                    <a:cs typeface="B Mitra" pitchFamily="2" charset="-78"/>
                  </a:rPr>
                  <a:t>سولفات منیزیم </a:t>
                </a:r>
                <a:r>
                  <a:rPr lang="fa-IR" dirty="0"/>
                  <a:t>: </a:t>
                </a:r>
                <a:r>
                  <a:rPr lang="fa-IR" dirty="0" smtClean="0">
                    <a:cs typeface="B Mitra" pitchFamily="2" charset="-78"/>
                  </a:rPr>
                  <a:t>2</a:t>
                </a:r>
                <a:endParaRPr lang="en-US" dirty="0" smtClean="0">
                  <a:cs typeface="B Mitra" pitchFamily="2" charset="-78"/>
                </a:endParaRPr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lvl="1" algn="r" rtl="1"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2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80685"/>
              </p:ext>
            </p:extLst>
          </p:nvPr>
        </p:nvGraphicFramePr>
        <p:xfrm>
          <a:off x="974382" y="478489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8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991" y="207818"/>
            <a:ext cx="11700164" cy="84166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Mitra" panose="00000400000000000000" pitchFamily="2" charset="-78"/>
              </a:rPr>
              <a:t>لذا برای بدست آوردن 100 سی سی دکستروز 12/5 درصد باید 83/3 سی سی از سرم  دکستروز5 درصد و 16/6 سی سی از ویال دکستروز 50 درصد را با هم مخلوط کرد .</a:t>
            </a:r>
            <a:endParaRPr lang="en-US" sz="2400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83061" y="1071517"/>
                <a:ext cx="11700163" cy="5476008"/>
              </a:xfrm>
              <a:solidFill>
                <a:srgbClr val="FFC000"/>
              </a:solidFill>
            </p:spPr>
            <p:txBody>
              <a:bodyPr>
                <a:normAutofit fontScale="92500" lnSpcReduction="10000"/>
              </a:bodyPr>
              <a:lstStyle/>
              <a:p>
                <a:pPr algn="l" rtl="1"/>
                <a:r>
                  <a:rPr lang="fa-IR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مثال :</a:t>
                </a:r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  </a:t>
                </a:r>
                <a:r>
                  <a:rPr lang="fa-IR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با توجه به اینکه </a:t>
                </a:r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KCL</a:t>
                </a:r>
                <a:r>
                  <a:rPr lang="fa-IR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 موجود 15% است ، یک سی سی از آن معادل چند میلی اکی والان است ؟</a:t>
                </a:r>
                <a:endParaRPr lang="fa-IR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algn="l"/>
                <a:r>
                  <a:rPr lang="fa-IR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گرم)</a:t>
                </a:r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ملکولی</m:t>
                        </m:r>
                        <m:r>
                          <a:rPr lang="fa-I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وزن</m:t>
                        </m:r>
                      </m:num>
                      <m:den>
                        <m:r>
                          <a:rPr lang="fa-I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ظرفیت</m:t>
                        </m:r>
                      </m:den>
                    </m:f>
                    <m:r>
                      <a:rPr lang="fa-I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=  1Eq   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K :39 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CL: 35/5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KCL = 39 + 35/5 = 74/5   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chemeClr val="tx1"/>
                        </a:solidFill>
                        <a:latin typeface="Cambria Math"/>
                      </a:rPr>
                      <m:t>Eq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KCL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39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35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74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𝑔𝑟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Eq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74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gr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</m:t>
                    </m:r>
                  </m:oMath>
                </a14:m>
                <a:endParaRPr lang="en-US" b="0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1000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𝐸</m:t>
                    </m:r>
                    <m:r>
                      <a:rPr lang="en-US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74500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𝑚𝑒𝑞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74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KCL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100 CC = 15 gr KCL   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   100 CC = 15000 mg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 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𝑚𝐸𝑞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83061" y="1071517"/>
                <a:ext cx="11700163" cy="5476008"/>
              </a:xfrm>
              <a:blipFill rotWithShape="1">
                <a:blip r:embed="rId2"/>
                <a:stretch>
                  <a:fillRect l="-1250" t="-2673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8909768" y="4840164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123375" y="5632753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473568" y="6260713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20768" y="6127594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738243" y="4206341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73224" y="5252983"/>
            <a:ext cx="665019" cy="1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0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311264"/>
              </p:ext>
            </p:extLst>
          </p:nvPr>
        </p:nvGraphicFramePr>
        <p:xfrm>
          <a:off x="-2" y="9"/>
          <a:ext cx="4042066" cy="342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033"/>
                <a:gridCol w="2021033"/>
              </a:tblGrid>
              <a:tr h="765563">
                <a:tc>
                  <a:txBody>
                    <a:bodyPr/>
                    <a:lstStyle/>
                    <a:p>
                      <a:r>
                        <a:rPr lang="en-US" dirty="0" smtClean="0"/>
                        <a:t>O2 by Nasal cannula  lit / min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FIO2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443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822215"/>
              </p:ext>
            </p:extLst>
          </p:nvPr>
        </p:nvGraphicFramePr>
        <p:xfrm>
          <a:off x="4090557" y="1492219"/>
          <a:ext cx="8101444" cy="287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067"/>
                <a:gridCol w="3504377"/>
              </a:tblGrid>
              <a:tr h="1050580">
                <a:tc>
                  <a:txBody>
                    <a:bodyPr/>
                    <a:lstStyle/>
                    <a:p>
                      <a:r>
                        <a:rPr lang="en-US" dirty="0" smtClean="0"/>
                        <a:t>O2 by simple</a:t>
                      </a:r>
                      <a:r>
                        <a:rPr lang="en-US" baseline="0" dirty="0" smtClean="0"/>
                        <a:t> Face</a:t>
                      </a:r>
                      <a:r>
                        <a:rPr lang="en-US" dirty="0" smtClean="0"/>
                        <a:t> Mask  lit / min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FIO2</a:t>
                      </a:r>
                      <a:endParaRPr lang="en-US" dirty="0"/>
                    </a:p>
                  </a:txBody>
                  <a:tcPr/>
                </a:tc>
              </a:tr>
              <a:tr h="608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5 - 6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608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6 - 7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608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7 - 8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406092"/>
              </p:ext>
            </p:extLst>
          </p:nvPr>
        </p:nvGraphicFramePr>
        <p:xfrm>
          <a:off x="2" y="3526214"/>
          <a:ext cx="4090558" cy="333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79"/>
                <a:gridCol w="2045279"/>
              </a:tblGrid>
              <a:tr h="1100406">
                <a:tc>
                  <a:txBody>
                    <a:bodyPr/>
                    <a:lstStyle/>
                    <a:p>
                      <a:r>
                        <a:rPr lang="en-US" dirty="0" smtClean="0"/>
                        <a:t>O2 by Face Mask  with Reserve bag</a:t>
                      </a:r>
                    </a:p>
                    <a:p>
                      <a:r>
                        <a:rPr lang="en-US" dirty="0" smtClean="0"/>
                        <a:t>lit / min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FIO2</a:t>
                      </a:r>
                      <a:endParaRPr lang="en-US" dirty="0"/>
                    </a:p>
                  </a:txBody>
                  <a:tcPr/>
                </a:tc>
              </a:tr>
              <a:tr h="446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446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446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446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446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42824"/>
              </p:ext>
            </p:extLst>
          </p:nvPr>
        </p:nvGraphicFramePr>
        <p:xfrm>
          <a:off x="4090559" y="9"/>
          <a:ext cx="8101444" cy="149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411"/>
                <a:gridCol w="3543033"/>
              </a:tblGrid>
              <a:tr h="914397">
                <a:tc>
                  <a:txBody>
                    <a:bodyPr/>
                    <a:lstStyle/>
                    <a:p>
                      <a:r>
                        <a:rPr lang="en-US" dirty="0" smtClean="0"/>
                        <a:t>O2 by High Flow Nasal cannula </a:t>
                      </a:r>
                    </a:p>
                    <a:p>
                      <a:r>
                        <a:rPr lang="en-US" dirty="0" smtClean="0"/>
                        <a:t> lit / min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FIO2</a:t>
                      </a:r>
                      <a:endParaRPr lang="en-US" dirty="0"/>
                    </a:p>
                  </a:txBody>
                  <a:tcPr/>
                </a:tc>
              </a:tr>
              <a:tr h="5778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30 - 60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80884"/>
              </p:ext>
            </p:extLst>
          </p:nvPr>
        </p:nvGraphicFramePr>
        <p:xfrm>
          <a:off x="4166757" y="4419600"/>
          <a:ext cx="802524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445"/>
                <a:gridCol w="3479799"/>
              </a:tblGrid>
              <a:tr h="1153859">
                <a:tc>
                  <a:txBody>
                    <a:bodyPr/>
                    <a:lstStyle/>
                    <a:p>
                      <a:r>
                        <a:rPr lang="en-US" dirty="0" smtClean="0"/>
                        <a:t>O2 by </a:t>
                      </a:r>
                      <a:r>
                        <a:rPr lang="en-US" dirty="0" err="1" smtClean="0"/>
                        <a:t>Venturi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Mask  lit / min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FIO2</a:t>
                      </a:r>
                      <a:endParaRPr lang="en-US" dirty="0"/>
                    </a:p>
                  </a:txBody>
                  <a:tcPr/>
                </a:tc>
              </a:tr>
              <a:tr h="12845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3 - 10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 - 60%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" y="93518"/>
                <a:ext cx="12103100" cy="1732105"/>
              </a:xfr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شده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دستور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 ×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دسترس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در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داروی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</a:rPr>
                          <m:t>مقدار</m:t>
                        </m:r>
                      </m:num>
                      <m:den>
                        <m:r>
                          <a:rPr lang="fa-I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موجود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a-I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دوز</m:t>
                        </m:r>
                      </m:den>
                    </m:f>
                  </m:oMath>
                </a14:m>
                <a:r>
                  <a:rPr lang="en-US" sz="3200" dirty="0">
                    <a:cs typeface="B Mitra" panose="00000400000000000000" pitchFamily="2" charset="-78"/>
                  </a:rPr>
                  <a:t>    </a:t>
                </a:r>
                <a:r>
                  <a:rPr lang="fa-IR" sz="3200" dirty="0" smtClean="0">
                    <a:cs typeface="B Mitra" panose="00000400000000000000" pitchFamily="2" charset="-78"/>
                  </a:rPr>
                  <a:t>  =  میزان مورد نیاز</a:t>
                </a:r>
                <a:r>
                  <a:rPr lang="fa-IR" sz="3200" dirty="0">
                    <a:cs typeface="B Mitra" panose="00000400000000000000" pitchFamily="2" charset="-78"/>
                  </a:rPr>
                  <a:t/>
                </a:r>
                <a:br>
                  <a:rPr lang="fa-IR" sz="3200" dirty="0">
                    <a:cs typeface="B Mitra" panose="00000400000000000000" pitchFamily="2" charset="-78"/>
                  </a:rPr>
                </a:br>
                <a:endParaRPr lang="en-US" sz="32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93518"/>
                <a:ext cx="12103100" cy="1732105"/>
              </a:xfrm>
              <a:blipFill rotWithShape="0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" y="1825630"/>
                <a:ext cx="12103100" cy="5032375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pPr algn="r" rtl="1"/>
                <a:r>
                  <a:rPr lang="fa-IR" dirty="0" smtClean="0">
                    <a:cs typeface="B Mitra" panose="00000400000000000000" pitchFamily="2" charset="-78"/>
                  </a:rPr>
                  <a:t>مثال : در مورد بیماری آمپول پنی سیلین </a:t>
                </a:r>
                <a:r>
                  <a:rPr lang="en-US" dirty="0" smtClean="0">
                    <a:cs typeface="B Mitra" panose="00000400000000000000" pitchFamily="2" charset="-78"/>
                  </a:rPr>
                  <a:t>G</a:t>
                </a:r>
                <a:r>
                  <a:rPr lang="fa-IR" dirty="0" smtClean="0">
                    <a:cs typeface="B Mitra" panose="00000400000000000000" pitchFamily="2" charset="-78"/>
                  </a:rPr>
                  <a:t> به میزان 3000000 بصورت انفوزیون دستور داده شده است . دوز آمپول موجود 5000000 واحد در هر ویال است . اگر آنرا با 8 سی سی حل کرده و حجم را به 10 سی سی برسانیم ، چه میزان از دارو برای هر 6 ساعت مورد نیاز است ؟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000000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5000000</m:t>
                        </m:r>
                      </m:den>
                    </m:f>
                  </m:oMath>
                </a14:m>
                <a:r>
                  <a:rPr lang="en-US" dirty="0">
                    <a:cs typeface="B Mitra" panose="00000400000000000000" pitchFamily="2" charset="-78"/>
                  </a:rPr>
                  <a:t>  </a:t>
                </a:r>
                <a:r>
                  <a:rPr lang="fa-IR" dirty="0" smtClean="0">
                    <a:cs typeface="B Mitra" panose="00000400000000000000" pitchFamily="2" charset="-78"/>
                  </a:rPr>
                  <a:t>=</a:t>
                </a:r>
                <a:r>
                  <a:rPr lang="en-US" dirty="0" smtClean="0">
                    <a:cs typeface="B Mitra" panose="00000400000000000000" pitchFamily="2" charset="-78"/>
                  </a:rPr>
                  <a:t> 6 cc</a:t>
                </a:r>
                <a:endParaRPr lang="fa-IR" dirty="0">
                  <a:cs typeface="B Mitra" panose="00000400000000000000" pitchFamily="2" charset="-78"/>
                </a:endParaRPr>
              </a:p>
              <a:p>
                <a:pPr marL="0" indent="0" algn="l">
                  <a:buNone/>
                </a:pPr>
                <a:endParaRPr lang="en-US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03100" cy="5032375"/>
              </a:xfrm>
              <a:blipFill rotWithShape="0">
                <a:blip r:embed="rId3"/>
                <a:stretch>
                  <a:fillRect l="-554" t="-2421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تعیین سرعت انفوزیون سرم های معمول :</a:t>
            </a:r>
            <a:endParaRPr lang="en-US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لیتر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میلی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به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سرم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حجم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انفوزیون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زمان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مدت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𝑚𝑎𝑐𝑟𝑜𝑠𝑒𝑡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𝑔𝑡𝑡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r" rtl="1"/>
                <a:endParaRPr lang="en-US" dirty="0" smtClean="0"/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لیتر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میلی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به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سرم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حجم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انفوزیون</m:t>
                          </m:r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زمان</m:t>
                          </m:r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مدت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𝑚𝑖𝑐𝑟𝑜𝑠𝑒𝑡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𝑔𝑡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>
                              <a:latin typeface="Cambria Math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en-US" dirty="0">
                  <a:cs typeface="B Mitra" panose="00000400000000000000" pitchFamily="2" charset="-78"/>
                </a:endParaRPr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91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637"/>
            <a:ext cx="12192000" cy="164705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a-IR" dirty="0" smtClean="0">
                <a:cs typeface="B Mitra" panose="00000400000000000000" pitchFamily="2" charset="-78"/>
              </a:rPr>
              <a:t>تعیین دوز دارو در اطفال</a:t>
            </a:r>
            <a:endParaRPr lang="en-US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30"/>
                <a:ext cx="12192000" cy="5032375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dirty="0" smtClean="0">
                        <a:cs typeface="B Mitra" panose="00000400000000000000" pitchFamily="2" charset="-78"/>
                      </a:rPr>
                      <m:t>فرمول محاسبه سطح</m:t>
                    </m:r>
                  </m:oMath>
                </a14:m>
                <a:r>
                  <a:rPr lang="fa-IR" dirty="0" smtClean="0">
                    <a:cs typeface="B Mitra" panose="00000400000000000000" pitchFamily="2" charset="-78"/>
                  </a:rPr>
                  <a:t> بدن</a:t>
                </a:r>
                <a:endParaRPr lang="en-US" dirty="0">
                  <a:cs typeface="B Mitra" panose="00000400000000000000" pitchFamily="2" charset="-78"/>
                </a:endParaRP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0" i="0" smtClean="0">
                          <a:latin typeface="Cambria Math" panose="02040503050406030204" pitchFamily="18" charset="0"/>
                        </a:rPr>
                        <m:t>     </m:t>
                      </m:r>
                    </m:oMath>
                  </m:oMathPara>
                </a14:m>
                <a:endParaRPr lang="fa-IR" b="0" dirty="0" smtClean="0"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SA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قد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cm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)×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وزن</m:t>
                          </m:r>
                          <m:r>
                            <a:rPr lang="fa-IR" b="0" i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</m:oMath>
                  </m:oMathPara>
                </a14:m>
                <a:endParaRPr lang="fa-IR" b="0" dirty="0" smtClean="0"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marL="0" indent="0" algn="r" rtl="1">
                  <a:buNone/>
                </a:pPr>
                <a:r>
                  <a:rPr lang="fa-IR" b="0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ّّ</a:t>
                </a:r>
                <a:r>
                  <a:rPr lang="en-US" b="0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Frauds rule </a:t>
                </a:r>
                <a:r>
                  <a:rPr lang="fa-IR" b="0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 دوز دارو در کودکان کمتر از یکسال 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ماه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کودک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سن</m:t>
                        </m:r>
                        <m:r>
                          <a:rPr lang="fa-IR" i="0">
                            <a:latin typeface="Cambria Math" panose="02040503050406030204" pitchFamily="18" charset="0"/>
                          </a:rPr>
                          <m:t>  ×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بالغین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در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دارو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0" smtClean="0">
                            <a:latin typeface="Cambria Math" panose="02040503050406030204" pitchFamily="18" charset="0"/>
                          </a:rPr>
                          <m:t>میانگین</m:t>
                        </m:r>
                      </m:num>
                      <m:den>
                        <m:r>
                          <a:rPr lang="fa-I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US" dirty="0">
                    <a:cs typeface="B Mitra" panose="00000400000000000000" pitchFamily="2" charset="-78"/>
                  </a:rPr>
                  <a:t>    </a:t>
                </a:r>
                <a:r>
                  <a:rPr lang="fa-IR" dirty="0">
                    <a:cs typeface="B Mitra" panose="00000400000000000000" pitchFamily="2" charset="-78"/>
                  </a:rPr>
                  <a:t>  =  </a:t>
                </a:r>
                <a:r>
                  <a:rPr lang="fa-IR" dirty="0" smtClean="0">
                    <a:cs typeface="B Mitra" panose="00000400000000000000" pitchFamily="2" charset="-78"/>
                  </a:rPr>
                  <a:t>دوز دارو در اطفال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endParaRPr lang="en-US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blipFill rotWithShape="0">
                <a:blip r:embed="rId2"/>
                <a:stretch>
                  <a:fillRect l="-1000" t="-847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5083" y="358918"/>
                <a:ext cx="11949544" cy="185602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en-US" sz="2400" i="1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Youngs  </a:t>
                </a:r>
                <a:r>
                  <a:rPr lang="en-US" sz="2400" i="1" dirty="0">
                    <a:latin typeface="Cambria Math" panose="02040503050406030204" pitchFamily="18" charset="0"/>
                    <a:cs typeface="B Mitra" panose="00000400000000000000" pitchFamily="2" charset="-78"/>
                  </a:rPr>
                  <a:t>rule </a:t>
                </a:r>
                <a:r>
                  <a:rPr lang="fa-IR" sz="2400" i="1" dirty="0">
                    <a:latin typeface="Cambria Math" panose="02040503050406030204" pitchFamily="18" charset="0"/>
                    <a:cs typeface="B Mitra" panose="00000400000000000000" pitchFamily="2" charset="-78"/>
                  </a:rPr>
                  <a:t> دوز دارو در کودکان </a:t>
                </a:r>
                <a:r>
                  <a:rPr lang="en-US" sz="2400" i="1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1 </a:t>
                </a:r>
                <a:r>
                  <a:rPr lang="fa-IR" sz="2400" i="1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 تا 12 سال</a:t>
                </a:r>
                <a:endParaRPr lang="fa-IR" sz="2400" i="1" dirty="0"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ا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ل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کودک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سن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 ×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بالغین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دارو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میانگین</m:t>
                        </m:r>
                      </m:num>
                      <m:den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سال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کودک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سن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+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>
                    <a:cs typeface="B Mitra" panose="00000400000000000000" pitchFamily="2" charset="-78"/>
                  </a:rPr>
                  <a:t>    </a:t>
                </a:r>
                <a:r>
                  <a:rPr lang="fa-IR" sz="2400" dirty="0" smtClean="0">
                    <a:cs typeface="B Mitra" panose="00000400000000000000" pitchFamily="2" charset="-78"/>
                  </a:rPr>
                  <a:t>  </a:t>
                </a:r>
                <a:r>
                  <a:rPr lang="fa-IR" sz="2400" dirty="0">
                    <a:cs typeface="B Mitra" panose="00000400000000000000" pitchFamily="2" charset="-78"/>
                  </a:rPr>
                  <a:t>=  دوز دارو در </a:t>
                </a:r>
                <a:r>
                  <a:rPr lang="fa-IR" sz="2400" dirty="0" smtClean="0">
                    <a:cs typeface="B Mitra" panose="00000400000000000000" pitchFamily="2" charset="-78"/>
                  </a:rPr>
                  <a:t>اطفال</a:t>
                </a: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en-US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3" y="358918"/>
                <a:ext cx="11949544" cy="1856021"/>
              </a:xfrm>
              <a:prstGeom prst="rect">
                <a:avLst/>
              </a:prstGeom>
              <a:blipFill rotWithShape="1">
                <a:blip r:embed="rId2"/>
                <a:stretch>
                  <a:fillRect l="-765" t="-4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5083" y="2214939"/>
                <a:ext cx="11949544" cy="180139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en-US" sz="2400" i="1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Clarks rule</a:t>
                </a:r>
                <a:endParaRPr lang="fa-IR" sz="2400" i="1" dirty="0"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i="1" smtClean="0">
                            <a:latin typeface="Cambria Math" panose="02040503050406030204" pitchFamily="18" charset="0"/>
                          </a:rPr>
                          <m:t>پ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وند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کودک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وزن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 ×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بالغین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دارو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میانگین</m:t>
                        </m:r>
                      </m:num>
                      <m:den>
                        <m:r>
                          <a:rPr lang="fa-I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US" sz="2400" dirty="0">
                    <a:cs typeface="B Mitra" panose="00000400000000000000" pitchFamily="2" charset="-78"/>
                  </a:rPr>
                  <a:t>    </a:t>
                </a:r>
                <a:r>
                  <a:rPr lang="fa-IR" sz="2400" dirty="0">
                    <a:cs typeface="B Mitra" panose="00000400000000000000" pitchFamily="2" charset="-78"/>
                  </a:rPr>
                  <a:t>  =  دوز دارو در </a:t>
                </a:r>
                <a:r>
                  <a:rPr lang="fa-IR" sz="2400" dirty="0" smtClean="0">
                    <a:cs typeface="B Mitra" panose="00000400000000000000" pitchFamily="2" charset="-78"/>
                  </a:rPr>
                  <a:t>اطفال</a:t>
                </a: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en-US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3" y="2214939"/>
                <a:ext cx="11949544" cy="1801391"/>
              </a:xfrm>
              <a:prstGeom prst="rect">
                <a:avLst/>
              </a:prstGeom>
              <a:blipFill rotWithShape="1">
                <a:blip r:embed="rId3"/>
                <a:stretch>
                  <a:fillRect l="-765" t="-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5086" y="4026076"/>
                <a:ext cx="11949543" cy="18462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fa-IR" sz="2400" i="1" dirty="0" smtClean="0">
                    <a:latin typeface="Cambria Math" panose="02040503050406030204" pitchFamily="18" charset="0"/>
                    <a:cs typeface="B Mitra" panose="00000400000000000000" pitchFamily="2" charset="-78"/>
                  </a:rPr>
                  <a:t>قانون سطح بدن</a:t>
                </a:r>
                <a:endParaRPr lang="fa-IR" sz="2400" i="1" dirty="0">
                  <a:latin typeface="Cambria Math" panose="02040503050406030204" pitchFamily="18" charset="0"/>
                  <a:cs typeface="B Mitra" panose="00000400000000000000" pitchFamily="2" charset="-78"/>
                </a:endParaRPr>
              </a:p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کودک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بدن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سطح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بالغین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دارو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میانگین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den>
                    </m:f>
                  </m:oMath>
                </a14:m>
                <a:r>
                  <a:rPr lang="en-US" sz="2400" dirty="0">
                    <a:cs typeface="B Mitra" panose="00000400000000000000" pitchFamily="2" charset="-78"/>
                  </a:rPr>
                  <a:t>    </a:t>
                </a:r>
                <a:r>
                  <a:rPr lang="fa-IR" sz="2400" dirty="0" smtClean="0">
                    <a:cs typeface="B Mitra" panose="00000400000000000000" pitchFamily="2" charset="-78"/>
                  </a:rPr>
                  <a:t>  =  </a:t>
                </a:r>
                <a:r>
                  <a:rPr lang="fa-IR" sz="2400" dirty="0">
                    <a:cs typeface="B Mitra" panose="00000400000000000000" pitchFamily="2" charset="-78"/>
                  </a:rPr>
                  <a:t>دوز دارو در </a:t>
                </a:r>
                <a:r>
                  <a:rPr lang="fa-IR" sz="2400" dirty="0" smtClean="0">
                    <a:cs typeface="B Mitra" panose="00000400000000000000" pitchFamily="2" charset="-78"/>
                  </a:rPr>
                  <a:t>اطفال</a:t>
                </a: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en-US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6" y="4026076"/>
                <a:ext cx="11949543" cy="1846275"/>
              </a:xfrm>
              <a:prstGeom prst="rect">
                <a:avLst/>
              </a:prstGeom>
              <a:blipFill rotWithShape="1">
                <a:blip r:embed="rId4"/>
                <a:stretch>
                  <a:fillRect l="-765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3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564" y="276447"/>
            <a:ext cx="11897591" cy="788518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Mitra" panose="00000400000000000000" pitchFamily="2" charset="-78"/>
              </a:rPr>
              <a:t>محاسبه حجم سرم دریافتی در ساعت و محاسبه سرعت قطرات : </a:t>
            </a:r>
            <a:endParaRPr lang="en-US" sz="4000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" y="946692"/>
                <a:ext cx="12192000" cy="18560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سرم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𝑜𝑢𝑟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انفوزیون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زمان</m:t>
                        </m:r>
                      </m:den>
                    </m:f>
                  </m:oMath>
                </a14:m>
                <a:r>
                  <a:rPr lang="en-US" sz="2400" dirty="0">
                    <a:cs typeface="B Mitra" panose="00000400000000000000" pitchFamily="2" charset="-78"/>
                  </a:rPr>
                  <a:t>    </a:t>
                </a:r>
                <a:r>
                  <a:rPr lang="fa-IR" sz="2400" dirty="0">
                    <a:cs typeface="B Mitra" panose="00000400000000000000" pitchFamily="2" charset="-78"/>
                  </a:rPr>
                  <a:t>  =  </a:t>
                </a:r>
                <a:r>
                  <a:rPr lang="en-US" sz="2400" dirty="0" smtClean="0">
                    <a:cs typeface="B Mitra" panose="00000400000000000000" pitchFamily="2" charset="-78"/>
                  </a:rPr>
                  <a:t>CC/h</a:t>
                </a:r>
                <a:endParaRPr lang="fa-IR" sz="2400" dirty="0" smtClean="0">
                  <a:cs typeface="B Mitra" panose="00000400000000000000" pitchFamily="2" charset="-78"/>
                </a:endParaRP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fa-IR" sz="2400" dirty="0" smtClean="0">
                  <a:cs typeface="B Mitra" panose="00000400000000000000" pitchFamily="2" charset="-78"/>
                </a:endParaRP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946690"/>
                <a:ext cx="12192000" cy="1856021"/>
              </a:xfrm>
              <a:prstGeom prst="rect">
                <a:avLst/>
              </a:prstGeom>
              <a:blipFill rotWithShape="0">
                <a:blip r:embed="rId2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" y="3009903"/>
                <a:ext cx="12191999" cy="74802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سرم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حجم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  ×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قطره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فاکتور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𝑜𝑢𝑟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حسب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بر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انفوزیون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زمان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×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>
                    <a:cs typeface="B Mitra" panose="00000400000000000000" pitchFamily="2" charset="-78"/>
                  </a:rPr>
                  <a:t>    </a:t>
                </a:r>
                <a:r>
                  <a:rPr lang="fa-IR" sz="2400" dirty="0">
                    <a:cs typeface="B Mitra" panose="00000400000000000000" pitchFamily="2" charset="-78"/>
                  </a:rPr>
                  <a:t>  =  </a:t>
                </a:r>
                <a:r>
                  <a:rPr lang="en-US" sz="2400" dirty="0" err="1" smtClean="0">
                    <a:cs typeface="B Mitra" panose="00000400000000000000" pitchFamily="2" charset="-78"/>
                  </a:rPr>
                  <a:t>gtt</a:t>
                </a:r>
                <a:r>
                  <a:rPr lang="en-US" sz="2400" dirty="0" smtClean="0">
                    <a:cs typeface="B Mitra" panose="00000400000000000000" pitchFamily="2" charset="-78"/>
                  </a:rPr>
                  <a:t>/min</a:t>
                </a:r>
                <a:endParaRPr lang="fa-IR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009897"/>
                <a:ext cx="12191999" cy="748025"/>
              </a:xfrm>
              <a:prstGeom prst="rect">
                <a:avLst/>
              </a:prstGeom>
              <a:blipFill rotWithShape="0">
                <a:blip r:embed="rId3"/>
                <a:stretch>
                  <a:fillRect l="-7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" y="4395189"/>
                <a:ext cx="12191999" cy="185602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محلول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e>
                        </m:d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i="1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قطره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فاکتور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40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دستورپزشک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محلول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داخل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داروی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کل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  ×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a-IR" sz="2400" dirty="0">
                    <a:cs typeface="B Mitra" panose="00000400000000000000" pitchFamily="2" charset="-78"/>
                  </a:rPr>
                  <a:t>  =  </a:t>
                </a:r>
                <a:r>
                  <a:rPr lang="en-US" sz="2400" dirty="0" err="1" smtClean="0">
                    <a:cs typeface="B Mitra" panose="00000400000000000000" pitchFamily="2" charset="-78"/>
                  </a:rPr>
                  <a:t>gtt</a:t>
                </a:r>
                <a:r>
                  <a:rPr lang="en-US" sz="2400" dirty="0" smtClean="0">
                    <a:cs typeface="B Mitra" panose="00000400000000000000" pitchFamily="2" charset="-78"/>
                  </a:rPr>
                  <a:t>/min</a:t>
                </a:r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  <a:p>
                <a:pPr rtl="1"/>
                <a:endParaRPr lang="fa-IR" sz="2400" dirty="0" smtClean="0">
                  <a:cs typeface="B Mitra" panose="00000400000000000000" pitchFamily="2" charset="-78"/>
                </a:endParaRPr>
              </a:p>
              <a:p>
                <a:pPr rtl="1"/>
                <a:endParaRPr lang="fa-IR" sz="24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95183"/>
                <a:ext cx="12191999" cy="1856021"/>
              </a:xfrm>
              <a:prstGeom prst="rect">
                <a:avLst/>
              </a:prstGeom>
              <a:blipFill rotWithShape="0">
                <a:blip r:embed="rId4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4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"/>
            <a:ext cx="10515600" cy="61769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Mitra" panose="00000400000000000000" pitchFamily="2" charset="-78"/>
              </a:rPr>
              <a:t>اگر دارو بر حسب میلیگرم و دوز دستوری پزشک میکروگرم باشد ، باید مخرج در 1000 ضرب شود تا دو واحد از نظر مقیاس برابر شوند .</a:t>
            </a:r>
          </a:p>
          <a:p>
            <a:pPr algn="r" rtl="1"/>
            <a:r>
              <a:rPr lang="fa-IR" sz="4000" dirty="0" smtClean="0">
                <a:cs typeface="B Mitra" panose="00000400000000000000" pitchFamily="2" charset="-78"/>
              </a:rPr>
              <a:t>دوز آدرنالین </a:t>
            </a:r>
            <a:r>
              <a:rPr lang="en-US" sz="4000" dirty="0" smtClean="0">
                <a:cs typeface="B Mitra" panose="00000400000000000000" pitchFamily="2" charset="-78"/>
              </a:rPr>
              <a:t>0.1-0.5 microgram/kg/min </a:t>
            </a:r>
            <a:r>
              <a:rPr lang="fa-IR" sz="4000" dirty="0" smtClean="0">
                <a:cs typeface="B Mitra" panose="00000400000000000000" pitchFamily="2" charset="-78"/>
              </a:rPr>
              <a:t> و دوز نور آدرنالین </a:t>
            </a:r>
            <a:endParaRPr lang="en-US" sz="4000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en-US" sz="4000" dirty="0">
                <a:cs typeface="B Mitra" panose="00000400000000000000" pitchFamily="2" charset="-78"/>
              </a:rPr>
              <a:t>7.35 </a:t>
            </a:r>
            <a:r>
              <a:rPr lang="en-US" sz="4000" dirty="0" smtClean="0">
                <a:cs typeface="B Mitra" panose="00000400000000000000" pitchFamily="2" charset="-78"/>
              </a:rPr>
              <a:t>microgram/kg/min </a:t>
            </a:r>
            <a:r>
              <a:rPr lang="fa-IR" sz="4000" dirty="0" smtClean="0">
                <a:cs typeface="B Mitra" panose="00000400000000000000" pitchFamily="2" charset="-78"/>
              </a:rPr>
              <a:t> است . </a:t>
            </a:r>
            <a:endParaRPr lang="en-US" sz="40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9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rtl="1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محلول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حجم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e>
                        </m:d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 × 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قطره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فاکتور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دستورپزشک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محلول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داخل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داروی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کل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دوز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   ×</m:t>
                        </m:r>
                        <m:r>
                          <a:rPr lang="fa-IR" sz="2800" i="1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a-IR" sz="2800" dirty="0">
                    <a:cs typeface="B Mitra" panose="00000400000000000000" pitchFamily="2" charset="-78"/>
                  </a:rPr>
                  <a:t>  =  </a:t>
                </a:r>
                <a:r>
                  <a:rPr lang="en-US" sz="2800" dirty="0" err="1">
                    <a:cs typeface="B Mitra" panose="00000400000000000000" pitchFamily="2" charset="-78"/>
                  </a:rPr>
                  <a:t>gtt</a:t>
                </a:r>
                <a:r>
                  <a:rPr lang="en-US" sz="2800" dirty="0">
                    <a:cs typeface="B Mitra" panose="00000400000000000000" pitchFamily="2" charset="-78"/>
                  </a:rPr>
                  <a:t>/min</a:t>
                </a:r>
                <a:endParaRPr lang="fa-IR" sz="28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885" y="1690688"/>
                <a:ext cx="12133119" cy="5167312"/>
              </a:xfr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×  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  ×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a-IR" sz="3600" dirty="0" smtClean="0">
                    <a:cs typeface="B Mitra" panose="00000400000000000000" pitchFamily="2" charset="-78"/>
                  </a:rPr>
                  <a:t>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=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  10   </a:t>
                </a:r>
                <a:endParaRPr lang="fa-IR" sz="3600" dirty="0" smtClean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r>
                  <a:rPr lang="en-US" dirty="0" smtClean="0">
                    <a:cs typeface="B Mitra" panose="00000400000000000000" pitchFamily="2" charset="-78"/>
                  </a:rPr>
                  <a:t>                                                        </a:t>
                </a:r>
                <a:r>
                  <a:rPr lang="fa-IR" dirty="0" smtClean="0">
                    <a:cs typeface="B Mitra" panose="00000400000000000000" pitchFamily="2" charset="-78"/>
                  </a:rPr>
                  <a:t>     تعداد قطرات داروی دوپامین با دوز 5 میکروگرم در دقیقه  در یک فرد 70 کیلوگرمی</a:t>
                </a:r>
              </a:p>
              <a:p>
                <a:pPr marL="0" indent="0" algn="r">
                  <a:buNone/>
                </a:pPr>
                <a:endParaRPr lang="fa-IR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endParaRPr lang="fa-IR" dirty="0" smtClean="0">
                  <a:cs typeface="B Mitra" panose="00000400000000000000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×  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  ×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a-IR" sz="3600" dirty="0">
                    <a:cs typeface="B Mitra" panose="00000400000000000000" pitchFamily="2" charset="-78"/>
                  </a:rPr>
                  <a:t> </a:t>
                </a:r>
                <a:r>
                  <a:rPr lang="en-US" sz="3600" dirty="0">
                    <a:cs typeface="B Mitra" panose="00000400000000000000" pitchFamily="2" charset="-78"/>
                  </a:rPr>
                  <a:t> </a:t>
                </a:r>
                <a:r>
                  <a:rPr lang="fa-IR" sz="3600" dirty="0">
                    <a:cs typeface="B Mitra" panose="00000400000000000000" pitchFamily="2" charset="-78"/>
                  </a:rPr>
                  <a:t>= </a:t>
                </a:r>
                <a:r>
                  <a:rPr lang="en-US" sz="3600" dirty="0">
                    <a:cs typeface="B Mitra" panose="00000400000000000000" pitchFamily="2" charset="-78"/>
                  </a:rPr>
                  <a:t> 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8   </a:t>
                </a:r>
                <a:endParaRPr lang="fa-IR" sz="3600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r>
                  <a:rPr lang="en-US" sz="3600" dirty="0">
                    <a:cs typeface="B Mitra" panose="00000400000000000000" pitchFamily="2" charset="-78"/>
                  </a:rPr>
                  <a:t>                                                        </a:t>
                </a:r>
                <a:r>
                  <a:rPr lang="fa-IR" sz="3600" dirty="0">
                    <a:cs typeface="B Mitra" panose="00000400000000000000" pitchFamily="2" charset="-78"/>
                  </a:rPr>
                  <a:t>     </a:t>
                </a:r>
                <a:r>
                  <a:rPr lang="fa-IR" dirty="0">
                    <a:cs typeface="B Mitra" panose="00000400000000000000" pitchFamily="2" charset="-78"/>
                  </a:rPr>
                  <a:t>تعداد قطرات داروی </a:t>
                </a:r>
                <a:r>
                  <a:rPr lang="fa-IR" dirty="0" smtClean="0">
                    <a:cs typeface="B Mitra" panose="00000400000000000000" pitchFamily="2" charset="-78"/>
                  </a:rPr>
                  <a:t>دوبوتامین </a:t>
                </a:r>
                <a:r>
                  <a:rPr lang="fa-IR" dirty="0">
                    <a:cs typeface="B Mitra" panose="00000400000000000000" pitchFamily="2" charset="-78"/>
                  </a:rPr>
                  <a:t>با دوز 5 میکروگرم در دقیقه  در یک فرد 70 کیلوگرمی   </a:t>
                </a:r>
                <a:r>
                  <a:rPr lang="fa-IR" dirty="0" smtClean="0">
                    <a:cs typeface="B Mitra" panose="00000400000000000000" pitchFamily="2" charset="-78"/>
                  </a:rPr>
                  <a:t>  </a:t>
                </a:r>
                <a:endParaRPr lang="en-US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r>
                  <a:rPr lang="fa-IR" dirty="0" smtClean="0">
                    <a:cs typeface="B Mitra" panose="00000400000000000000" pitchFamily="2" charset="-78"/>
                  </a:rPr>
                  <a:t>   </a:t>
                </a:r>
                <a:endParaRPr lang="en-US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882" y="1690688"/>
                <a:ext cx="12133118" cy="5167312"/>
              </a:xfrm>
              <a:blipFill rotWithShape="0">
                <a:blip r:embed="rId4"/>
                <a:stretch>
                  <a:fillRect t="-472" r="-1457" b="-1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" y="4"/>
            <a:ext cx="12191999" cy="68579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Mitra" panose="00000400000000000000" pitchFamily="2" charset="-78"/>
              </a:rPr>
              <a:t>تحقیقات متعددی در مورد میزان اشتباهات دارویی انجام شده اند .میزان این اشتباهات بین 66 تا 74 درصد ذکر شده اند . در این میان اشتباهات دارویی ناشی از اشتباه در محاسبه میزان دارو بمیزان 51 درصد بیان شده اند </a:t>
            </a:r>
            <a:r>
              <a:rPr lang="fa-IR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37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613" y="365129"/>
            <a:ext cx="10221191" cy="1325563"/>
          </a:xfrm>
        </p:spPr>
        <p:txBody>
          <a:bodyPr/>
          <a:lstStyle/>
          <a:p>
            <a:pPr algn="ctr"/>
            <a:r>
              <a:rPr lang="fa-IR" dirty="0" smtClean="0">
                <a:cs typeface="B Mitra" panose="00000400000000000000" pitchFamily="2" charset="-78"/>
              </a:rPr>
              <a:t>فرمولهای تسهیل شده :</a:t>
            </a:r>
            <a:endParaRPr lang="en-US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" y="1825630"/>
                <a:ext cx="12191999" cy="5032375"/>
              </a:xfr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i="1">
                            <a:latin typeface="Cambria Math" panose="02040503050406030204" pitchFamily="18" charset="0"/>
                          </a:rPr>
                          <m:t>دستورپزشک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den>
                    </m:f>
                  </m:oMath>
                </a14:m>
                <a:r>
                  <a:rPr lang="fa-IR" dirty="0">
                    <a:cs typeface="B Mitra" panose="00000400000000000000" pitchFamily="2" charset="-78"/>
                  </a:rPr>
                  <a:t>  =  </a:t>
                </a:r>
                <a:r>
                  <a:rPr lang="en-US" dirty="0" err="1" smtClean="0">
                    <a:cs typeface="B Mitra" panose="00000400000000000000" pitchFamily="2" charset="-78"/>
                  </a:rPr>
                  <a:t>gtt</a:t>
                </a:r>
                <a:r>
                  <a:rPr lang="en-US" dirty="0" smtClean="0">
                    <a:cs typeface="B Mitra" panose="00000400000000000000" pitchFamily="2" charset="-78"/>
                  </a:rPr>
                  <a:t>/min     </a:t>
                </a:r>
                <a:r>
                  <a:rPr lang="fa-IR" dirty="0" smtClean="0">
                    <a:cs typeface="B Mitra" panose="00000400000000000000" pitchFamily="2" charset="-78"/>
                  </a:rPr>
                  <a:t>                                   </a:t>
                </a:r>
                <a:r>
                  <a:rPr lang="en-US" dirty="0" smtClean="0">
                    <a:cs typeface="B Mitra" panose="00000400000000000000" pitchFamily="2" charset="-78"/>
                  </a:rPr>
                  <a:t>     </a:t>
                </a:r>
                <a:r>
                  <a:rPr lang="fa-IR" dirty="0" smtClean="0">
                    <a:cs typeface="B Mitra" panose="00000400000000000000" pitchFamily="2" charset="-78"/>
                  </a:rPr>
                  <a:t>      دوبوتامین</a:t>
                </a:r>
              </a:p>
              <a:p>
                <a:endParaRPr lang="fa-IR" dirty="0" smtClean="0">
                  <a:cs typeface="B Mitra" panose="00000400000000000000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i="1">
                            <a:latin typeface="Cambria Math" panose="02040503050406030204" pitchFamily="18" charset="0"/>
                          </a:rPr>
                          <m:t>دستورپزشک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i="1">
                            <a:latin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r>
                  <a:rPr lang="fa-IR" dirty="0">
                    <a:cs typeface="B Mitra" panose="00000400000000000000" pitchFamily="2" charset="-78"/>
                  </a:rPr>
                  <a:t>  =  </a:t>
                </a:r>
                <a:r>
                  <a:rPr lang="en-US" dirty="0" err="1">
                    <a:cs typeface="B Mitra" panose="00000400000000000000" pitchFamily="2" charset="-78"/>
                  </a:rPr>
                  <a:t>gtt</a:t>
                </a:r>
                <a:r>
                  <a:rPr lang="en-US" dirty="0">
                    <a:cs typeface="B Mitra" panose="00000400000000000000" pitchFamily="2" charset="-78"/>
                  </a:rPr>
                  <a:t>/min                     </a:t>
                </a:r>
                <a:r>
                  <a:rPr lang="en-US" dirty="0" smtClean="0">
                    <a:cs typeface="B Mitra" panose="00000400000000000000" pitchFamily="2" charset="-78"/>
                  </a:rPr>
                  <a:t>                           </a:t>
                </a:r>
                <a:r>
                  <a:rPr lang="fa-IR" dirty="0" smtClean="0">
                    <a:cs typeface="B Mitra" panose="00000400000000000000" pitchFamily="2" charset="-78"/>
                  </a:rPr>
                  <a:t>دوپامین</a:t>
                </a:r>
                <a:r>
                  <a:rPr lang="en-US" dirty="0" smtClean="0">
                    <a:cs typeface="B Mitra" panose="00000400000000000000" pitchFamily="2" charset="-78"/>
                  </a:rPr>
                  <a:t>    </a:t>
                </a:r>
                <a:endParaRPr lang="fa-IR" dirty="0" smtClean="0">
                  <a:cs typeface="B Mitra" panose="00000400000000000000" pitchFamily="2" charset="-78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cs typeface="B Mitra" panose="00000400000000000000" pitchFamily="2" charset="-78"/>
                  </a:rPr>
                  <a:t>    </a:t>
                </a:r>
                <a:endParaRPr lang="fa-IR" dirty="0" smtClean="0">
                  <a:cs typeface="B Mitra" panose="00000400000000000000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fa-IR" i="1">
                            <a:latin typeface="Cambria Math" panose="02040503050406030204" pitchFamily="18" charset="0"/>
                          </a:rPr>
                          <m:t>دستورپزشک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میلیگرم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به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دارو</m:t>
                        </m:r>
                      </m:den>
                    </m:f>
                  </m:oMath>
                </a14:m>
                <a:r>
                  <a:rPr lang="fa-IR" dirty="0">
                    <a:cs typeface="B Mitra" panose="00000400000000000000" pitchFamily="2" charset="-78"/>
                  </a:rPr>
                  <a:t>  =  </a:t>
                </a:r>
                <a:r>
                  <a:rPr lang="en-US" dirty="0" err="1">
                    <a:cs typeface="B Mitra" panose="00000400000000000000" pitchFamily="2" charset="-78"/>
                  </a:rPr>
                  <a:t>gtt</a:t>
                </a:r>
                <a:r>
                  <a:rPr lang="en-US" dirty="0">
                    <a:cs typeface="B Mitra" panose="00000400000000000000" pitchFamily="2" charset="-78"/>
                  </a:rPr>
                  <a:t>/min  </a:t>
                </a:r>
                <a:r>
                  <a:rPr lang="en-US" dirty="0" smtClean="0">
                    <a:cs typeface="B Mitra" panose="00000400000000000000" pitchFamily="2" charset="-78"/>
                  </a:rPr>
                  <a:t>                  </a:t>
                </a:r>
                <a:r>
                  <a:rPr lang="fa-IR" dirty="0" smtClean="0">
                    <a:cs typeface="B Mitra" panose="00000400000000000000" pitchFamily="2" charset="-78"/>
                  </a:rPr>
                  <a:t>    </a:t>
                </a:r>
                <a:r>
                  <a:rPr lang="en-US" dirty="0" smtClean="0">
                    <a:cs typeface="B Mitra" panose="00000400000000000000" pitchFamily="2" charset="-78"/>
                  </a:rPr>
                  <a:t>         </a:t>
                </a:r>
                <a:r>
                  <a:rPr lang="fa-IR" dirty="0" smtClean="0">
                    <a:cs typeface="B Mitra" panose="00000400000000000000" pitchFamily="2" charset="-78"/>
                  </a:rPr>
                  <a:t>نورآدرنالین و آدرنالین </a:t>
                </a:r>
              </a:p>
              <a:p>
                <a:pPr marL="0" indent="0">
                  <a:buNone/>
                </a:pPr>
                <a:endParaRPr lang="fa-IR" dirty="0">
                  <a:cs typeface="B Mitra" panose="00000400000000000000" pitchFamily="2" charset="-78"/>
                </a:endParaRPr>
              </a:p>
              <a:p>
                <a:endParaRPr lang="en-US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1999" cy="503237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1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fa-IR" sz="3600" b="0" i="1" smtClean="0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den>
                    </m:f>
                  </m:oMath>
                </a14:m>
                <a:r>
                  <a:rPr lang="fa-IR" sz="3600" dirty="0">
                    <a:cs typeface="B Mitra" panose="00000400000000000000" pitchFamily="2" charset="-78"/>
                  </a:rPr>
                  <a:t> </a:t>
                </a:r>
                <a:r>
                  <a:rPr lang="en-US" sz="3600" dirty="0">
                    <a:cs typeface="B Mitra" panose="00000400000000000000" pitchFamily="2" charset="-78"/>
                  </a:rPr>
                  <a:t> </a:t>
                </a:r>
                <a:r>
                  <a:rPr lang="fa-IR" sz="3600" dirty="0">
                    <a:cs typeface="B Mitra" panose="00000400000000000000" pitchFamily="2" charset="-78"/>
                  </a:rPr>
                  <a:t>= </a:t>
                </a:r>
                <a:r>
                  <a:rPr lang="en-US" sz="3600" dirty="0">
                    <a:cs typeface="B Mitra" panose="00000400000000000000" pitchFamily="2" charset="-78"/>
                  </a:rPr>
                  <a:t> 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8 </a:t>
                </a:r>
                <a:r>
                  <a:rPr lang="en-US" sz="3600" dirty="0" err="1" smtClean="0">
                    <a:cs typeface="B Mitra" panose="00000400000000000000" pitchFamily="2" charset="-78"/>
                  </a:rPr>
                  <a:t>gtt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/min   </a:t>
                </a:r>
                <a:endParaRPr lang="fa-IR" sz="3600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r>
                  <a:rPr lang="en-US" sz="3600" dirty="0">
                    <a:cs typeface="B Mitra" panose="00000400000000000000" pitchFamily="2" charset="-78"/>
                  </a:rPr>
                  <a:t>                                                        </a:t>
                </a:r>
                <a:r>
                  <a:rPr lang="fa-IR" sz="3600" dirty="0">
                    <a:cs typeface="B Mitra" panose="00000400000000000000" pitchFamily="2" charset="-78"/>
                  </a:rPr>
                  <a:t>     </a:t>
                </a:r>
                <a:r>
                  <a:rPr lang="fa-IR" dirty="0">
                    <a:cs typeface="B Mitra" panose="00000400000000000000" pitchFamily="2" charset="-78"/>
                  </a:rPr>
                  <a:t>تعداد قطرات داروی دوبوتامین با دوز 5 میکروگرم در دقیقه  در یک فرد 70 کیلوگرمی     </a:t>
                </a:r>
                <a:endParaRPr lang="fa-IR" dirty="0" smtClean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endParaRPr lang="fa-IR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endParaRPr lang="en-US" dirty="0">
                  <a:cs typeface="B Mitra" panose="00000400000000000000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 ×  </m:t>
                        </m:r>
                        <m:r>
                          <a:rPr lang="fa-IR" sz="3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r>
                  <a:rPr lang="fa-IR" sz="3600" dirty="0">
                    <a:cs typeface="B Mitra" panose="00000400000000000000" pitchFamily="2" charset="-78"/>
                  </a:rPr>
                  <a:t> </a:t>
                </a:r>
                <a:r>
                  <a:rPr lang="en-US" sz="3600" dirty="0">
                    <a:cs typeface="B Mitra" panose="00000400000000000000" pitchFamily="2" charset="-78"/>
                  </a:rPr>
                  <a:t> </a:t>
                </a:r>
                <a:r>
                  <a:rPr lang="fa-IR" sz="3600" dirty="0">
                    <a:cs typeface="B Mitra" panose="00000400000000000000" pitchFamily="2" charset="-78"/>
                  </a:rPr>
                  <a:t>= </a:t>
                </a:r>
                <a:r>
                  <a:rPr lang="en-US" sz="3600" dirty="0">
                    <a:cs typeface="B Mitra" panose="00000400000000000000" pitchFamily="2" charset="-78"/>
                  </a:rPr>
                  <a:t> 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10 </a:t>
                </a:r>
                <a:r>
                  <a:rPr lang="en-US" sz="3600" dirty="0" err="1">
                    <a:cs typeface="B Mitra" panose="00000400000000000000" pitchFamily="2" charset="-78"/>
                  </a:rPr>
                  <a:t>gtt</a:t>
                </a:r>
                <a:r>
                  <a:rPr lang="en-US" sz="3600" dirty="0">
                    <a:cs typeface="B Mitra" panose="00000400000000000000" pitchFamily="2" charset="-78"/>
                  </a:rPr>
                  <a:t>/min   </a:t>
                </a:r>
                <a:endParaRPr lang="fa-IR" sz="3600" dirty="0">
                  <a:cs typeface="B Mitra" panose="00000400000000000000" pitchFamily="2" charset="-78"/>
                </a:endParaRPr>
              </a:p>
              <a:p>
                <a:pPr marL="0" indent="0" algn="r">
                  <a:buNone/>
                </a:pPr>
                <a:r>
                  <a:rPr lang="en-US" sz="3600" dirty="0">
                    <a:cs typeface="B Mitra" panose="00000400000000000000" pitchFamily="2" charset="-78"/>
                  </a:rPr>
                  <a:t>                                                        </a:t>
                </a:r>
                <a:r>
                  <a:rPr lang="fa-IR" sz="3600" dirty="0">
                    <a:cs typeface="B Mitra" panose="00000400000000000000" pitchFamily="2" charset="-78"/>
                  </a:rPr>
                  <a:t>     </a:t>
                </a:r>
                <a:r>
                  <a:rPr lang="fa-IR" dirty="0">
                    <a:cs typeface="B Mitra" panose="00000400000000000000" pitchFamily="2" charset="-78"/>
                  </a:rPr>
                  <a:t>تعداد قطرات داروی </a:t>
                </a:r>
                <a:r>
                  <a:rPr lang="fa-IR" dirty="0" smtClean="0">
                    <a:cs typeface="B Mitra" panose="00000400000000000000" pitchFamily="2" charset="-78"/>
                  </a:rPr>
                  <a:t>دوپامین </a:t>
                </a:r>
                <a:r>
                  <a:rPr lang="fa-IR" dirty="0">
                    <a:cs typeface="B Mitra" panose="00000400000000000000" pitchFamily="2" charset="-78"/>
                  </a:rPr>
                  <a:t>با دوز 5 میکروگرم در دقیقه  در یک فرد 70 کیلوگرمی     </a:t>
                </a:r>
                <a:endParaRPr lang="en-US" dirty="0">
                  <a:cs typeface="B Mitra" panose="00000400000000000000" pitchFamily="2" charset="-78"/>
                </a:endParaRPr>
              </a:p>
              <a:p>
                <a:endParaRPr lang="en-US" sz="36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t="-356" r="-1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8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تزریق آمیودارون </a:t>
            </a:r>
            <a:r>
              <a:rPr lang="en-US" dirty="0" err="1" smtClean="0">
                <a:cs typeface="B Mitra" panose="00000400000000000000" pitchFamily="2" charset="-78"/>
              </a:rPr>
              <a:t>Amiodarone</a:t>
            </a:r>
            <a:r>
              <a:rPr lang="en-US" dirty="0" smtClean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: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آمیودارون یک  داروی آنتی آریتمی است که در تاکیکاردی بطنی و آریتمی های فوق بطنی استفاده میشود . عارضه مهم آن برادیکاردی ، هیپوتانسیون ، هیپر یا هیپوتیروئیدی و فیبروز ریوی است .    </a:t>
            </a:r>
            <a:r>
              <a:rPr lang="en-US" dirty="0" smtClean="0">
                <a:cs typeface="B Mitra" panose="00000400000000000000" pitchFamily="2" charset="-78"/>
              </a:rPr>
              <a:t>150mg / 3 ml</a:t>
            </a:r>
            <a:endParaRPr lang="fa-IR" dirty="0" smtClean="0">
              <a:cs typeface="B Mitra" panose="00000400000000000000" pitchFamily="2" charset="-78"/>
            </a:endParaRP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دوز اول بصورت 150 میلیگرم در عرض 10 دقیقه تجویز میشود . </a:t>
            </a: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دوز دوم بصورت 360 میلیگرم در عرض 6 ساعت تزریق میشود .بخاطر احتمال فلبیت ایجاد شده ناشی از تزربق دارو ، بهتر است دوز 6 ساعته به دو دوز 3 ساعته تقسیم شود . در اینصورت دارو رقیق تر شده و احتمال آسیب عروقی کمتر میشود . سرعت تزریق در شیوه اول 16 قطره در دقیقه و در شیوه دوم 32 قطره در دقیقه خواهد بود .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76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16"/>
            <a:ext cx="12192000" cy="66637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Mitra" panose="00000400000000000000" pitchFamily="2" charset="-78"/>
              </a:rPr>
              <a:t>دوز </a:t>
            </a:r>
            <a:r>
              <a:rPr lang="fa-IR" sz="3600" dirty="0" smtClean="0">
                <a:cs typeface="B Mitra" panose="00000400000000000000" pitchFamily="2" charset="-78"/>
              </a:rPr>
              <a:t>سوم بصورت 540 </a:t>
            </a:r>
            <a:r>
              <a:rPr lang="fa-IR" sz="3600" dirty="0">
                <a:cs typeface="B Mitra" panose="00000400000000000000" pitchFamily="2" charset="-78"/>
              </a:rPr>
              <a:t>میلیگرم در عرض </a:t>
            </a:r>
            <a:r>
              <a:rPr lang="fa-IR" sz="3600" dirty="0" smtClean="0">
                <a:cs typeface="B Mitra" panose="00000400000000000000" pitchFamily="2" charset="-78"/>
              </a:rPr>
              <a:t>18 </a:t>
            </a:r>
            <a:r>
              <a:rPr lang="fa-IR" sz="3600" dirty="0">
                <a:cs typeface="B Mitra" panose="00000400000000000000" pitchFamily="2" charset="-78"/>
              </a:rPr>
              <a:t>ساعت تزریق میشود .بخاطر احتمال فلبیت ایجاد شده ناشی از تزربق دارو ، بهتر است دوز </a:t>
            </a:r>
            <a:r>
              <a:rPr lang="fa-IR" sz="3600" dirty="0" smtClean="0">
                <a:cs typeface="B Mitra" panose="00000400000000000000" pitchFamily="2" charset="-78"/>
              </a:rPr>
              <a:t>18 </a:t>
            </a:r>
            <a:r>
              <a:rPr lang="fa-IR" sz="3600" dirty="0">
                <a:cs typeface="B Mitra" panose="00000400000000000000" pitchFamily="2" charset="-78"/>
              </a:rPr>
              <a:t>ساعته به </a:t>
            </a:r>
            <a:r>
              <a:rPr lang="fa-IR" sz="3600" dirty="0" smtClean="0">
                <a:cs typeface="B Mitra" panose="00000400000000000000" pitchFamily="2" charset="-78"/>
              </a:rPr>
              <a:t>سه </a:t>
            </a:r>
            <a:r>
              <a:rPr lang="fa-IR" sz="3600" dirty="0">
                <a:cs typeface="B Mitra" panose="00000400000000000000" pitchFamily="2" charset="-78"/>
              </a:rPr>
              <a:t>دوز </a:t>
            </a:r>
            <a:r>
              <a:rPr lang="fa-IR" sz="3600" dirty="0" smtClean="0">
                <a:cs typeface="B Mitra" panose="00000400000000000000" pitchFamily="2" charset="-78"/>
              </a:rPr>
              <a:t>6 </a:t>
            </a:r>
            <a:r>
              <a:rPr lang="fa-IR" sz="3600" dirty="0">
                <a:cs typeface="B Mitra" panose="00000400000000000000" pitchFamily="2" charset="-78"/>
              </a:rPr>
              <a:t>ساعته تقسیم شود . در اینصورت دارو رقیق تر شده و احتمال آسیب عروقی کمتر میشود . سرعت تزریق در شیوه اول </a:t>
            </a:r>
            <a:r>
              <a:rPr lang="fa-IR" sz="3600" dirty="0">
                <a:cs typeface="B Mitra" panose="00000400000000000000" pitchFamily="2" charset="-78"/>
              </a:rPr>
              <a:t>6</a:t>
            </a:r>
            <a:r>
              <a:rPr lang="fa-IR" sz="3600" dirty="0" smtClean="0">
                <a:cs typeface="B Mitra" panose="00000400000000000000" pitchFamily="2" charset="-78"/>
              </a:rPr>
              <a:t> </a:t>
            </a:r>
            <a:r>
              <a:rPr lang="fa-IR" sz="3600" dirty="0">
                <a:cs typeface="B Mitra" panose="00000400000000000000" pitchFamily="2" charset="-78"/>
              </a:rPr>
              <a:t>قطره در دقیقه و در شیوه </a:t>
            </a:r>
            <a:r>
              <a:rPr lang="fa-IR" sz="3600">
                <a:cs typeface="B Mitra" panose="00000400000000000000" pitchFamily="2" charset="-78"/>
              </a:rPr>
              <a:t>دوم </a:t>
            </a:r>
            <a:r>
              <a:rPr lang="fa-IR" sz="3600" smtClean="0">
                <a:cs typeface="B Mitra" panose="00000400000000000000" pitchFamily="2" charset="-78"/>
              </a:rPr>
              <a:t>16 </a:t>
            </a:r>
            <a:r>
              <a:rPr lang="fa-IR" sz="3600" dirty="0">
                <a:cs typeface="B Mitra" panose="00000400000000000000" pitchFamily="2" charset="-78"/>
              </a:rPr>
              <a:t>قطره در دقیقه خواهد بود .</a:t>
            </a:r>
            <a:endParaRPr lang="en-US" sz="3600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4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082"/>
            <a:ext cx="12115800" cy="66949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Mitra" panose="00000400000000000000" pitchFamily="2" charset="-78"/>
              </a:rPr>
              <a:t>تزریق لیدوکایین : برای تعیین میزان دارو در هر سی سی کافی است درصد را برداشته و جلوی آن صفر بگذاریم </a:t>
            </a:r>
            <a:r>
              <a:rPr lang="fa-IR" sz="3600" dirty="0" smtClean="0">
                <a:cs typeface="B Mitra" panose="00000400000000000000" pitchFamily="2" charset="-78"/>
              </a:rPr>
              <a:t>مثلا یک سی سی ویال یا آمپول لیدوکایین 1% حاوی 10 میلیگرم لیدوکایین و یک سی سی ویال یا آمپول لیدوکایین 2% حاوی 20 میلیگرم لیدوکایین است .</a:t>
            </a:r>
          </a:p>
          <a:p>
            <a:pPr algn="r" rtl="1"/>
            <a:endParaRPr lang="fa-IR" sz="3600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fa-IR" sz="3600" dirty="0" smtClean="0">
              <a:cs typeface="B Mitra" panose="00000400000000000000" pitchFamily="2" charset="-78"/>
            </a:endParaRPr>
          </a:p>
          <a:p>
            <a:pPr algn="r" rtl="1"/>
            <a:r>
              <a:rPr lang="fa-IR" sz="3600" dirty="0" smtClean="0">
                <a:cs typeface="B Mitra" panose="00000400000000000000" pitchFamily="2" charset="-78"/>
              </a:rPr>
              <a:t>برای اینکه بدانیم یک سی سی سولفات منیزیم چند گرم دارو دارد ،  کافی است غلظت دارو را بر 10 تقسیم کنیم . مثلا یک سی سی سولفات منیزیم 50% حاوی 0/5 گرم سولفات منیزیم و یک سی سی سولفات منیزیم 20% حاوی 0/2 گرم سولفات منیزیم است . </a:t>
            </a: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52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Mitra" panose="00000400000000000000" pitchFamily="2" charset="-78"/>
              </a:rPr>
              <a:t>هرگاه بخواهید مقدار یک سی سی دارویی را که برحسب درصد می باشد را برحسب میلی گرم محاسبه کنید کافی است علامت درصد را از جلوی عدد دارو حذف و به جای آن صفر بگذارید ، دراین صورت یک سی سی حاوی عدد بدست آمده به واحد میلی گرم خواهد </a:t>
            </a:r>
            <a:r>
              <a:rPr lang="fa-IR" sz="3600" dirty="0" smtClean="0">
                <a:cs typeface="B Mitra" panose="00000400000000000000" pitchFamily="2" charset="-78"/>
              </a:rPr>
              <a:t>بود . </a:t>
            </a:r>
            <a:r>
              <a:rPr lang="en-US" sz="3600" dirty="0" smtClean="0">
                <a:cs typeface="B Mitra" panose="00000400000000000000" pitchFamily="2" charset="-78"/>
              </a:rPr>
              <a:t> </a:t>
            </a:r>
            <a:endParaRPr lang="en-US" sz="3600" dirty="0">
              <a:cs typeface="B Mitra" panose="00000400000000000000" pitchFamily="2" charset="-78"/>
            </a:endParaRPr>
          </a:p>
          <a:p>
            <a:pPr algn="r" rtl="1"/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674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en-US" sz="3600" dirty="0" smtClean="0">
                <a:cs typeface="B Mitra" panose="00000400000000000000" pitchFamily="2" charset="-78"/>
              </a:rPr>
              <a:t>TNG</a:t>
            </a:r>
            <a:r>
              <a:rPr lang="fa-IR" sz="3600" dirty="0" smtClean="0">
                <a:cs typeface="B Mitra" panose="00000400000000000000" pitchFamily="2" charset="-78"/>
              </a:rPr>
              <a:t> </a:t>
            </a:r>
            <a:r>
              <a:rPr lang="fa-IR" sz="3600" dirty="0">
                <a:cs typeface="B Mitra" panose="00000400000000000000" pitchFamily="2" charset="-78"/>
              </a:rPr>
              <a:t>: </a:t>
            </a:r>
            <a:r>
              <a:rPr lang="fa-IR" sz="3600" dirty="0" smtClean="0">
                <a:cs typeface="B Mitra" panose="00000400000000000000" pitchFamily="2" charset="-78"/>
              </a:rPr>
              <a:t>نیتروگلیسرین یک داروی وازودیلاتورو ونودیلاتور است . </a:t>
            </a:r>
            <a:endParaRPr lang="fa-IR" sz="3600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موارد استعمال : </a:t>
            </a:r>
            <a:r>
              <a:rPr lang="en-US" sz="3600" dirty="0" smtClean="0">
                <a:cs typeface="B Mitra" panose="00000400000000000000" pitchFamily="2" charset="-78"/>
              </a:rPr>
              <a:t>chest pain </a:t>
            </a:r>
            <a:r>
              <a:rPr lang="fa-IR" sz="3600" dirty="0" smtClean="0">
                <a:cs typeface="B Mitra" panose="00000400000000000000" pitchFamily="2" charset="-78"/>
              </a:rPr>
              <a:t> ، کریز هیپرتانسیون ، </a:t>
            </a:r>
            <a:r>
              <a:rPr lang="en-US" sz="3600" dirty="0" smtClean="0">
                <a:cs typeface="B Mitra" panose="00000400000000000000" pitchFamily="2" charset="-78"/>
              </a:rPr>
              <a:t>ACS</a:t>
            </a:r>
            <a:r>
              <a:rPr lang="fa-IR" sz="3600" dirty="0" smtClean="0">
                <a:cs typeface="B Mitra" panose="00000400000000000000" pitchFamily="2" charset="-78"/>
              </a:rPr>
              <a:t> ، َ</a:t>
            </a:r>
            <a:r>
              <a:rPr lang="en-US" sz="3600" dirty="0" smtClean="0">
                <a:cs typeface="B Mitra" panose="00000400000000000000" pitchFamily="2" charset="-78"/>
              </a:rPr>
              <a:t>Anal fissure</a:t>
            </a:r>
            <a:r>
              <a:rPr lang="fa-IR" sz="3600" dirty="0" smtClean="0">
                <a:cs typeface="B Mitra" panose="00000400000000000000" pitchFamily="2" charset="-78"/>
              </a:rPr>
              <a:t> ، </a:t>
            </a:r>
            <a:r>
              <a:rPr lang="en-US" sz="3600" dirty="0" err="1" smtClean="0">
                <a:cs typeface="B Mitra" panose="00000400000000000000" pitchFamily="2" charset="-78"/>
              </a:rPr>
              <a:t>Raynauds</a:t>
            </a:r>
            <a:r>
              <a:rPr lang="en-US" sz="3600" dirty="0" smtClean="0">
                <a:cs typeface="B Mitra" panose="00000400000000000000" pitchFamily="2" charset="-78"/>
              </a:rPr>
              <a:t> phenomenon</a:t>
            </a:r>
            <a:r>
              <a:rPr lang="fa-IR" sz="3600" dirty="0" smtClean="0">
                <a:cs typeface="B Mitra" panose="00000400000000000000" pitchFamily="2" charset="-78"/>
              </a:rPr>
              <a:t> </a:t>
            </a: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عوارض : سردرد ، سرگیجه ، تهوع و استفراغ ، دیسپنه ، اضطراب ، بیقراری ، کاهش سریع فشار خون ، تاری دید ، سبکی سر</a:t>
            </a:r>
          </a:p>
          <a:p>
            <a:pPr marL="0" indent="0" algn="r" rtl="1">
              <a:buNone/>
            </a:pPr>
            <a:endParaRPr lang="fa-IR" sz="3600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fa-IR" sz="3600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در دیسکسیون آئورت و مصرف </a:t>
            </a:r>
            <a:r>
              <a:rPr lang="en-US" sz="3600" dirty="0" smtClean="0">
                <a:cs typeface="B Mitra" panose="00000400000000000000" pitchFamily="2" charset="-78"/>
              </a:rPr>
              <a:t>sildenafil</a:t>
            </a:r>
            <a:r>
              <a:rPr lang="fa-IR" sz="3600" dirty="0" smtClean="0">
                <a:cs typeface="B Mitra" panose="00000400000000000000" pitchFamily="2" charset="-78"/>
              </a:rPr>
              <a:t> و</a:t>
            </a:r>
            <a:r>
              <a:rPr lang="en-US" sz="3600" dirty="0" err="1" smtClean="0">
                <a:cs typeface="B Mitra" panose="00000400000000000000" pitchFamily="2" charset="-78"/>
              </a:rPr>
              <a:t>Tadanafil</a:t>
            </a:r>
            <a:r>
              <a:rPr lang="en-US" sz="3600" dirty="0" smtClean="0">
                <a:cs typeface="B Mitra" panose="00000400000000000000" pitchFamily="2" charset="-78"/>
              </a:rPr>
              <a:t> </a:t>
            </a:r>
            <a:r>
              <a:rPr lang="fa-IR" sz="3600" dirty="0" smtClean="0">
                <a:cs typeface="B Mitra" panose="00000400000000000000" pitchFamily="2" charset="-78"/>
              </a:rPr>
              <a:t> در 24 و 48 ساعت اخیر توسط بیمار کنترااندیکاسیون مطلق دارد . </a:t>
            </a: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"/>
                <a:ext cx="12192000" cy="6774872"/>
              </a:xfr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fa-IR" sz="3600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هرگاه هر دارویی در </a:t>
                </a:r>
                <a14:m>
                  <m:oMath xmlns:m="http://schemas.openxmlformats.org/officeDocument/2006/math">
                    <m:r>
                      <a:rPr lang="fa-IR" sz="3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fa-IR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a-IR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p>
                  </m:oMath>
                </a14:m>
                <a:r>
                  <a:rPr lang="fa-IR" sz="3600" dirty="0">
                    <a:solidFill>
                      <a:schemeClr val="tx1"/>
                    </a:solidFill>
                    <a:cs typeface="B Mitra" panose="00000400000000000000" pitchFamily="2" charset="-78"/>
                  </a:rPr>
                  <a:t>میکروست حل </a:t>
                </a:r>
                <a:r>
                  <a:rPr lang="fa-IR" sz="3600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شود ، 6 قطره از </a:t>
                </a:r>
                <a:r>
                  <a:rPr lang="fa-IR" sz="3600" dirty="0">
                    <a:solidFill>
                      <a:schemeClr val="tx1"/>
                    </a:solidFill>
                    <a:cs typeface="B Mitra" panose="00000400000000000000" pitchFamily="2" charset="-78"/>
                  </a:rPr>
                  <a:t>آن حاوی همان مقدار دارو می باشد با </a:t>
                </a:r>
                <a:r>
                  <a:rPr lang="fa-IR" sz="3600" dirty="0" smtClean="0">
                    <a:solidFill>
                      <a:schemeClr val="tx1"/>
                    </a:solidFill>
                    <a:cs typeface="B Mitra" panose="00000400000000000000" pitchFamily="2" charset="-78"/>
                  </a:rPr>
                  <a:t> یک واحد کمتر</a:t>
                </a:r>
                <a:endParaRPr lang="en-US" sz="3600" dirty="0">
                  <a:solidFill>
                    <a:schemeClr val="tx1"/>
                  </a:solidFill>
                  <a:cs typeface="B Mitra" panose="00000400000000000000" pitchFamily="2" charset="-78"/>
                </a:endParaRPr>
              </a:p>
              <a:p>
                <a:pPr algn="r" rtl="1"/>
                <a:r>
                  <a:rPr lang="fa-IR" sz="3600" dirty="0" smtClean="0">
                    <a:cs typeface="B Mitra" panose="00000400000000000000" pitchFamily="2" charset="-78"/>
                  </a:rPr>
                  <a:t>مثلا 6 قطره آمپول نیتروگلیسیرین به اندازه 5 میکروگرم نیتروگلیسیرین دارد . ( آمپول </a:t>
                </a:r>
                <a:r>
                  <a:rPr lang="en-US" sz="3600" dirty="0" smtClean="0">
                    <a:cs typeface="B Mitra" panose="00000400000000000000" pitchFamily="2" charset="-78"/>
                  </a:rPr>
                  <a:t>TNG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 پنج میلیگرمی است )</a:t>
                </a:r>
              </a:p>
              <a:p>
                <a:pPr algn="r" rtl="1"/>
                <a:r>
                  <a:rPr lang="fa-IR" sz="3600" dirty="0">
                    <a:cs typeface="B Mitra" panose="00000400000000000000" pitchFamily="2" charset="-78"/>
                  </a:rPr>
                  <a:t>مثلا 6 قطره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دوپامین </a:t>
                </a:r>
                <a:r>
                  <a:rPr lang="fa-IR" sz="3600" dirty="0">
                    <a:cs typeface="B Mitra" panose="00000400000000000000" pitchFamily="2" charset="-78"/>
                  </a:rPr>
                  <a:t>به اندازه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200 </a:t>
                </a:r>
                <a:r>
                  <a:rPr lang="fa-IR" sz="3600" dirty="0">
                    <a:cs typeface="B Mitra" panose="00000400000000000000" pitchFamily="2" charset="-78"/>
                  </a:rPr>
                  <a:t>میکروگرم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دوپامین </a:t>
                </a:r>
                <a:r>
                  <a:rPr lang="fa-IR" sz="3600" dirty="0">
                    <a:cs typeface="B Mitra" panose="00000400000000000000" pitchFamily="2" charset="-78"/>
                  </a:rPr>
                  <a:t>دارد . (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دوپامین  200 </a:t>
                </a:r>
                <a:r>
                  <a:rPr lang="fa-IR" sz="3600" dirty="0">
                    <a:cs typeface="B Mitra" panose="00000400000000000000" pitchFamily="2" charset="-78"/>
                  </a:rPr>
                  <a:t>میلیگرمی است )</a:t>
                </a:r>
              </a:p>
              <a:p>
                <a:pPr algn="r" rtl="1"/>
                <a:r>
                  <a:rPr lang="fa-IR" sz="3600" dirty="0">
                    <a:cs typeface="B Mitra" panose="00000400000000000000" pitchFamily="2" charset="-78"/>
                  </a:rPr>
                  <a:t>مثلا 6 قطره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دوبوتامین </a:t>
                </a:r>
                <a:r>
                  <a:rPr lang="fa-IR" sz="3600" dirty="0">
                    <a:cs typeface="B Mitra" panose="00000400000000000000" pitchFamily="2" charset="-78"/>
                  </a:rPr>
                  <a:t>به اندازه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250 </a:t>
                </a:r>
                <a:r>
                  <a:rPr lang="fa-IR" sz="3600" dirty="0">
                    <a:cs typeface="B Mitra" panose="00000400000000000000" pitchFamily="2" charset="-78"/>
                  </a:rPr>
                  <a:t>میکروگرم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دوبوتامین </a:t>
                </a:r>
                <a:r>
                  <a:rPr lang="fa-IR" sz="3600" dirty="0">
                    <a:cs typeface="B Mitra" panose="00000400000000000000" pitchFamily="2" charset="-78"/>
                  </a:rPr>
                  <a:t>دارد . (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دوبوتامین 250 </a:t>
                </a:r>
                <a:r>
                  <a:rPr lang="fa-IR" sz="3600" dirty="0">
                    <a:cs typeface="B Mitra" panose="00000400000000000000" pitchFamily="2" charset="-78"/>
                  </a:rPr>
                  <a:t>میلیگرمی است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)</a:t>
                </a:r>
              </a:p>
              <a:p>
                <a:pPr algn="r" rtl="1"/>
                <a:r>
                  <a:rPr lang="fa-IR" sz="3600" dirty="0">
                    <a:cs typeface="B Mitra" panose="00000400000000000000" pitchFamily="2" charset="-78"/>
                  </a:rPr>
                  <a:t>مثلا 6 قطره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اپی نفرین </a:t>
                </a:r>
                <a:r>
                  <a:rPr lang="fa-IR" sz="3600" dirty="0">
                    <a:cs typeface="B Mitra" panose="00000400000000000000" pitchFamily="2" charset="-78"/>
                  </a:rPr>
                  <a:t>به اندازه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1 </a:t>
                </a:r>
                <a:r>
                  <a:rPr lang="fa-IR" sz="3600" dirty="0">
                    <a:cs typeface="B Mitra" panose="00000400000000000000" pitchFamily="2" charset="-78"/>
                  </a:rPr>
                  <a:t>میکروگرم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اپی نفرین </a:t>
                </a:r>
                <a:r>
                  <a:rPr lang="fa-IR" sz="3600" dirty="0">
                    <a:cs typeface="B Mitra" panose="00000400000000000000" pitchFamily="2" charset="-78"/>
                  </a:rPr>
                  <a:t>دارد . ( آمپول </a:t>
                </a:r>
                <a:r>
                  <a:rPr lang="fa-IR" sz="3600" dirty="0" smtClean="0">
                    <a:cs typeface="B Mitra" panose="00000400000000000000" pitchFamily="2" charset="-78"/>
                  </a:rPr>
                  <a:t>اپی </a:t>
                </a:r>
                <a:r>
                  <a:rPr lang="fa-IR" sz="3600" smtClean="0">
                    <a:cs typeface="B Mitra" panose="00000400000000000000" pitchFamily="2" charset="-78"/>
                  </a:rPr>
                  <a:t>نفرین 1 </a:t>
                </a:r>
                <a:r>
                  <a:rPr lang="fa-IR" sz="3600" dirty="0">
                    <a:cs typeface="B Mitra" panose="00000400000000000000" pitchFamily="2" charset="-78"/>
                  </a:rPr>
                  <a:t>میلیگرمی است )</a:t>
                </a:r>
              </a:p>
              <a:p>
                <a:pPr algn="r" rtl="1"/>
                <a:endParaRPr lang="fa-IR" sz="3600" dirty="0" smtClean="0">
                  <a:cs typeface="B Mitra" panose="00000400000000000000" pitchFamily="2" charset="-78"/>
                </a:endParaRPr>
              </a:p>
              <a:p>
                <a:pPr algn="r" rtl="1"/>
                <a:endParaRPr lang="fa-IR" sz="3600" dirty="0">
                  <a:cs typeface="B Mitra" panose="00000400000000000000" pitchFamily="2" charset="-78"/>
                </a:endParaRPr>
              </a:p>
              <a:p>
                <a:pPr algn="r" rtl="1"/>
                <a:endParaRPr lang="en-US" sz="3600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"/>
                <a:ext cx="12192000" cy="6774872"/>
              </a:xfrm>
              <a:blipFill rotWithShape="0">
                <a:blip r:embed="rId2"/>
                <a:stretch>
                  <a:fillRect l="-450" t="-1710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3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en-US" sz="3600" dirty="0">
                <a:cs typeface="B Mitra" panose="00000400000000000000" pitchFamily="2" charset="-78"/>
              </a:rPr>
              <a:t>Labetalol</a:t>
            </a:r>
            <a:r>
              <a:rPr lang="fa-IR" sz="3600" dirty="0">
                <a:cs typeface="B Mitra" panose="00000400000000000000" pitchFamily="2" charset="-78"/>
              </a:rPr>
              <a:t> </a:t>
            </a:r>
            <a:r>
              <a:rPr lang="fa-IR" sz="3600" dirty="0" smtClean="0">
                <a:cs typeface="B Mitra" panose="00000400000000000000" pitchFamily="2" charset="-78"/>
              </a:rPr>
              <a:t> یک بتابلوکر قوی است که در کریز فشار خون و بخصوص در </a:t>
            </a:r>
            <a:r>
              <a:rPr lang="en-US" sz="3600" dirty="0" smtClean="0">
                <a:cs typeface="B Mitra" panose="00000400000000000000" pitchFamily="2" charset="-78"/>
              </a:rPr>
              <a:t>GHTN</a:t>
            </a:r>
            <a:r>
              <a:rPr lang="fa-IR" sz="3600" dirty="0" smtClean="0">
                <a:cs typeface="B Mitra" panose="00000400000000000000" pitchFamily="2" charset="-78"/>
              </a:rPr>
              <a:t> داروی انتخابی است . </a:t>
            </a:r>
            <a:r>
              <a:rPr lang="en-US" sz="3600" dirty="0" smtClean="0">
                <a:cs typeface="B Mitra" panose="00000400000000000000" pitchFamily="2" charset="-78"/>
              </a:rPr>
              <a:t>20CC/ 100mg </a:t>
            </a:r>
          </a:p>
          <a:p>
            <a:pPr marL="0" indent="0" algn="r" rtl="1">
              <a:buNone/>
            </a:pPr>
            <a:r>
              <a:rPr lang="en-US" sz="3600" dirty="0">
                <a:cs typeface="B Mitra" panose="00000400000000000000" pitchFamily="2" charset="-78"/>
              </a:rPr>
              <a:t> </a:t>
            </a:r>
            <a:r>
              <a:rPr lang="en-US" sz="3600" dirty="0" smtClean="0">
                <a:cs typeface="B Mitra" panose="00000400000000000000" pitchFamily="2" charset="-78"/>
              </a:rPr>
              <a:t>  1CC/ 5 mg      </a:t>
            </a:r>
            <a:endParaRPr lang="fa-IR" sz="3600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دوز </a:t>
            </a:r>
            <a:r>
              <a:rPr lang="en-US" sz="3600" dirty="0" smtClean="0">
                <a:cs typeface="B Mitra" panose="00000400000000000000" pitchFamily="2" charset="-78"/>
              </a:rPr>
              <a:t>stat</a:t>
            </a:r>
            <a:r>
              <a:rPr lang="fa-IR" sz="3600" dirty="0" smtClean="0">
                <a:cs typeface="B Mitra" panose="00000400000000000000" pitchFamily="2" charset="-78"/>
              </a:rPr>
              <a:t> در عرض 30 تا 60 دقیقه تزریق شود .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عوارض آن  هیپوتانسیون ، برادیکاردی و افزایش </a:t>
            </a:r>
            <a:r>
              <a:rPr lang="en-US" sz="3600" dirty="0" smtClean="0">
                <a:cs typeface="B Mitra" panose="00000400000000000000" pitchFamily="2" charset="-78"/>
              </a:rPr>
              <a:t>BUN </a:t>
            </a:r>
            <a:r>
              <a:rPr lang="fa-IR" sz="3600" dirty="0" smtClean="0">
                <a:cs typeface="B Mitra" panose="00000400000000000000" pitchFamily="2" charset="-78"/>
              </a:rPr>
              <a:t> است .</a:t>
            </a:r>
          </a:p>
          <a:p>
            <a:pPr algn="r" rtl="1"/>
            <a:r>
              <a:rPr lang="en-US" sz="3600" smtClean="0">
                <a:cs typeface="B Mitra" panose="00000400000000000000" pitchFamily="2" charset="-78"/>
              </a:rPr>
              <a:t> Aminophylline </a:t>
            </a:r>
            <a:r>
              <a:rPr lang="en-US" sz="3600" dirty="0" smtClean="0">
                <a:cs typeface="B Mitra" panose="00000400000000000000" pitchFamily="2" charset="-78"/>
              </a:rPr>
              <a:t>250 mg</a:t>
            </a:r>
            <a:r>
              <a:rPr lang="fa-IR" sz="3600" dirty="0" smtClean="0">
                <a:cs typeface="B Mitra" panose="00000400000000000000" pitchFamily="2" charset="-78"/>
              </a:rPr>
              <a:t> یک برونکودیلاتور قوی است . از عوارض آن میتوان به تاکیکاردی ، بیقراری ، تهوع ، استفراغ ، لرزش دستها اشاره کرد .</a:t>
            </a:r>
          </a:p>
          <a:p>
            <a:pPr marL="0" indent="0" rtl="1">
              <a:buNone/>
            </a:pPr>
            <a:r>
              <a:rPr lang="en-US" sz="3600" dirty="0" smtClean="0">
                <a:cs typeface="B Mitra" panose="00000400000000000000" pitchFamily="2" charset="-78"/>
              </a:rPr>
              <a:t>Dose / kg /hour </a:t>
            </a:r>
          </a:p>
          <a:p>
            <a:pPr marL="0" indent="0" algn="r" rtl="1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دوز</a:t>
            </a:r>
            <a:r>
              <a:rPr lang="en-US" sz="3600" dirty="0" smtClean="0">
                <a:cs typeface="B Mitra" panose="00000400000000000000" pitchFamily="2" charset="-78"/>
              </a:rPr>
              <a:t> </a:t>
            </a:r>
            <a:r>
              <a:rPr lang="fa-IR" sz="3600" dirty="0" smtClean="0">
                <a:cs typeface="B Mitra" panose="00000400000000000000" pitchFamily="2" charset="-78"/>
              </a:rPr>
              <a:t>دستوری را در وزن بیمار ضرب و بعد در 10 ضرب میکنیم تا میزان دارو برای 10 ساعت محاسبه شود . میزان محاسبه شده را در 100 سی سی میکروست ریخته و به صورت 10 قطره در دقیقه انفوزیون میکنیم .</a:t>
            </a: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1"/>
            <a:ext cx="11939155" cy="169068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 rtl="1"/>
            <a:r>
              <a:rPr lang="fa-IR" sz="4800" dirty="0" smtClean="0">
                <a:cs typeface="B Mitra" panose="00000400000000000000" pitchFamily="2" charset="-78"/>
              </a:rPr>
              <a:t>جهت تهیه داروهایی مانند هپارین و انسولین که بر حسب واحد اندازه گیری میشوند ، به ترتیب ذیل عمل میکنیم  :</a:t>
            </a:r>
            <a:endParaRPr lang="en-US" sz="48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1825625"/>
            <a:ext cx="11939155" cy="492846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Mitra" panose="00000400000000000000" pitchFamily="2" charset="-78"/>
              </a:rPr>
              <a:t>میزان داروی مورد نیاز برای 10 ساعت را محاسبه کرده و در یک میکروست با حجم 100 سی سی میریزیم . در میکروست </a:t>
            </a:r>
            <a:r>
              <a:rPr lang="en-US" sz="3600" dirty="0" err="1" smtClean="0">
                <a:cs typeface="B Mitra" panose="00000400000000000000" pitchFamily="2" charset="-78"/>
              </a:rPr>
              <a:t>gtt</a:t>
            </a:r>
            <a:r>
              <a:rPr lang="en-US" sz="3600" dirty="0" smtClean="0">
                <a:cs typeface="B Mitra" panose="00000400000000000000" pitchFamily="2" charset="-78"/>
              </a:rPr>
              <a:t>/min</a:t>
            </a:r>
            <a:r>
              <a:rPr lang="fa-IR" sz="3600" dirty="0" smtClean="0">
                <a:cs typeface="B Mitra" panose="00000400000000000000" pitchFamily="2" charset="-78"/>
              </a:rPr>
              <a:t>  معادل </a:t>
            </a:r>
            <a:r>
              <a:rPr lang="en-US" sz="3600" dirty="0" smtClean="0">
                <a:cs typeface="B Mitra" panose="00000400000000000000" pitchFamily="2" charset="-78"/>
              </a:rPr>
              <a:t>cc/hour</a:t>
            </a:r>
            <a:r>
              <a:rPr lang="fa-IR" sz="3600" dirty="0" smtClean="0">
                <a:cs typeface="B Mitra" panose="00000400000000000000" pitchFamily="2" charset="-78"/>
              </a:rPr>
              <a:t> است . مثلا اگر دستور پزشک 1000 واحد هپارین در ساعت باشد ، 10000 واحد را در 100 سی سی میکروست ریخته و با سرعت 10 قطره میکروست در دقیقه تنظیم میکنیم . اگر دستور پزشک به 800 واحد در ساعت تغییر کند یا سرعت انفوزیون را به 8 قطره در دقیقه تغییر میدهیم یا بجای 10000 واحد به اندازه 8000 واحد هپارین در 100 سی سی میکروست ریخته و با سرعت 10 قطره در دقیقه انفوزیون میکنیم .</a:t>
            </a: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97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3042"/>
            <a:ext cx="12192000" cy="111722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a-IR" sz="3600" dirty="0" smtClean="0">
                <a:cs typeface="B Mitra" panose="00000400000000000000" pitchFamily="2" charset="-78"/>
              </a:rPr>
              <a:t>برای اطمینان از تجویز دارو با روش استاندارد باید هشت اصل اساسی زیر کامل رعایت شود: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 rtl="1"/>
            <a:r>
              <a:rPr lang="en-US" sz="3600" dirty="0" smtClean="0">
                <a:cs typeface="B Mitra" panose="00000400000000000000" pitchFamily="2" charset="-78"/>
              </a:rPr>
              <a:t>1</a:t>
            </a:r>
            <a:r>
              <a:rPr lang="fa-IR" sz="3600" dirty="0" smtClean="0">
                <a:cs typeface="B Mitra" panose="00000400000000000000" pitchFamily="2" charset="-78"/>
              </a:rPr>
              <a:t>- داروی صحیح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2- دوز صحیح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3- مددجوی صحیح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4- روش یا راه صحیح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5- زمان صحیح 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6- مستند کردن(نوشتن در پرونده)داروهای داده شده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7- تجویز صحیح.درج شفاف نام و جزئیات پزشک تجویزکننده نسخه دارویی </a:t>
            </a:r>
          </a:p>
          <a:p>
            <a:pPr algn="r"/>
            <a:r>
              <a:rPr lang="fa-IR" sz="3600" dirty="0" smtClean="0">
                <a:cs typeface="B Mitra" panose="00000400000000000000" pitchFamily="2" charset="-78"/>
              </a:rPr>
              <a:t>8- پاسخ مناسب به دارو : آموزش به بیمار در ارتباط با دستور دارویی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r"/>
            <a:endParaRPr lang="en-US" sz="3600" dirty="0">
              <a:cs typeface="B Mitra" panose="00000400000000000000" pitchFamily="2" charset="-78"/>
            </a:endParaRPr>
          </a:p>
          <a:p>
            <a:endParaRPr lang="en-US" sz="3600" dirty="0" smtClean="0">
              <a:cs typeface="B Mitra" panose="00000400000000000000" pitchFamily="2" charset="-78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60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9082"/>
          </a:xfrm>
        </p:spPr>
        <p:txBody>
          <a:bodyPr/>
          <a:lstStyle/>
          <a:p>
            <a:r>
              <a:rPr lang="en-US" dirty="0" err="1" smtClean="0"/>
              <a:t>Frusemide</a:t>
            </a:r>
            <a:r>
              <a:rPr lang="en-US" dirty="0" smtClean="0"/>
              <a:t> (Lasix) 10,20,40 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Mitra" panose="00000400000000000000" pitchFamily="2" charset="-78"/>
              </a:rPr>
              <a:t>میزان </a:t>
            </a:r>
            <a:r>
              <a:rPr lang="fa-IR" dirty="0" smtClean="0">
                <a:cs typeface="B Mitra" panose="00000400000000000000" pitchFamily="2" charset="-78"/>
              </a:rPr>
              <a:t>داروی</a:t>
            </a:r>
            <a:r>
              <a:rPr lang="en-US" dirty="0" smtClean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دستور داده شده </a:t>
            </a:r>
            <a:r>
              <a:rPr lang="fa-IR" dirty="0">
                <a:cs typeface="B Mitra" panose="00000400000000000000" pitchFamily="2" charset="-78"/>
              </a:rPr>
              <a:t>( مثلا </a:t>
            </a:r>
            <a:r>
              <a:rPr lang="en-US" dirty="0" smtClean="0">
                <a:cs typeface="B Mitra" panose="00000400000000000000" pitchFamily="2" charset="-78"/>
              </a:rPr>
              <a:t>mg/hour</a:t>
            </a: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en-US" dirty="0" smtClean="0">
                <a:cs typeface="B Mitra" panose="00000400000000000000" pitchFamily="2" charset="-78"/>
              </a:rPr>
              <a:t>4</a:t>
            </a:r>
            <a:r>
              <a:rPr lang="fa-IR" dirty="0" smtClean="0">
                <a:cs typeface="B Mitra" panose="00000400000000000000" pitchFamily="2" charset="-78"/>
              </a:rPr>
              <a:t>) را برای </a:t>
            </a:r>
            <a:r>
              <a:rPr lang="fa-IR" dirty="0">
                <a:cs typeface="B Mitra" panose="00000400000000000000" pitchFamily="2" charset="-78"/>
              </a:rPr>
              <a:t>10 ساعت را محاسبه کرده </a:t>
            </a:r>
            <a:r>
              <a:rPr lang="fa-IR" dirty="0" smtClean="0">
                <a:cs typeface="B Mitra" panose="00000400000000000000" pitchFamily="2" charset="-78"/>
              </a:rPr>
              <a:t>( معادل </a:t>
            </a:r>
            <a:r>
              <a:rPr lang="en-US" dirty="0" smtClean="0">
                <a:cs typeface="B Mitra" panose="00000400000000000000" pitchFamily="2" charset="-78"/>
              </a:rPr>
              <a:t>40 mg</a:t>
            </a:r>
            <a:r>
              <a:rPr lang="fa-IR" dirty="0" smtClean="0">
                <a:cs typeface="B Mitra" panose="00000400000000000000" pitchFamily="2" charset="-78"/>
              </a:rPr>
              <a:t> )</a:t>
            </a:r>
            <a:r>
              <a:rPr lang="en-US" dirty="0" smtClean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و </a:t>
            </a:r>
            <a:r>
              <a:rPr lang="fa-IR" dirty="0">
                <a:cs typeface="B Mitra" panose="00000400000000000000" pitchFamily="2" charset="-78"/>
              </a:rPr>
              <a:t>در یک میکروست با حجم 100 سی سی میریزیم . در میکروست </a:t>
            </a:r>
            <a:r>
              <a:rPr lang="en-US" dirty="0" err="1">
                <a:cs typeface="B Mitra" panose="00000400000000000000" pitchFamily="2" charset="-78"/>
              </a:rPr>
              <a:t>gtt</a:t>
            </a:r>
            <a:r>
              <a:rPr lang="en-US" dirty="0">
                <a:cs typeface="B Mitra" panose="00000400000000000000" pitchFamily="2" charset="-78"/>
              </a:rPr>
              <a:t>/min</a:t>
            </a:r>
            <a:r>
              <a:rPr lang="fa-IR" dirty="0">
                <a:cs typeface="B Mitra" panose="00000400000000000000" pitchFamily="2" charset="-78"/>
              </a:rPr>
              <a:t>  معادل </a:t>
            </a:r>
            <a:r>
              <a:rPr lang="en-US" dirty="0">
                <a:cs typeface="B Mitra" panose="00000400000000000000" pitchFamily="2" charset="-78"/>
              </a:rPr>
              <a:t>cc/hour</a:t>
            </a:r>
            <a:r>
              <a:rPr lang="fa-IR" dirty="0">
                <a:cs typeface="B Mitra" panose="00000400000000000000" pitchFamily="2" charset="-78"/>
              </a:rPr>
              <a:t> است </a:t>
            </a:r>
            <a:r>
              <a:rPr lang="fa-IR" dirty="0" smtClean="0">
                <a:cs typeface="B Mitra" panose="00000400000000000000" pitchFamily="2" charset="-78"/>
              </a:rPr>
              <a:t>و </a:t>
            </a:r>
            <a:r>
              <a:rPr lang="fa-IR" dirty="0">
                <a:cs typeface="B Mitra" panose="00000400000000000000" pitchFamily="2" charset="-78"/>
              </a:rPr>
              <a:t>با سرعت 10 قطره در دقیقه انفوزیون میکنیم .</a:t>
            </a:r>
            <a:endParaRPr lang="en-US" dirty="0">
              <a:cs typeface="B Mitra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1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Endo Tracheal Tube ( ETT 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30"/>
            <a:ext cx="12192000" cy="503237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/>
              <a:t>ETT </a:t>
            </a:r>
            <a:r>
              <a:rPr lang="en-US" sz="3600" dirty="0" smtClean="0"/>
              <a:t> size   :     4  + age ( year ) / 4 </a:t>
            </a:r>
          </a:p>
          <a:p>
            <a:r>
              <a:rPr lang="en-US" sz="3600" dirty="0" smtClean="0"/>
              <a:t>NGT  size  :     2  × </a:t>
            </a:r>
            <a:r>
              <a:rPr lang="en-US" sz="3600" dirty="0"/>
              <a:t>ETT  size </a:t>
            </a:r>
            <a:endParaRPr lang="en-US" sz="3600" dirty="0" smtClean="0"/>
          </a:p>
          <a:p>
            <a:r>
              <a:rPr lang="en-US" sz="3600" dirty="0"/>
              <a:t>ETT  </a:t>
            </a:r>
            <a:r>
              <a:rPr lang="en-US" sz="3600" dirty="0" smtClean="0"/>
              <a:t>Depth :   3  </a:t>
            </a:r>
            <a:r>
              <a:rPr lang="en-US" sz="3600" dirty="0"/>
              <a:t>× ETT  size </a:t>
            </a:r>
            <a:endParaRPr lang="en-US" sz="3600" dirty="0" smtClean="0"/>
          </a:p>
          <a:p>
            <a:r>
              <a:rPr lang="en-US" sz="3600" dirty="0" smtClean="0"/>
              <a:t>Chest Tube  size </a:t>
            </a:r>
            <a:r>
              <a:rPr lang="en-US" sz="3600" dirty="0"/>
              <a:t>:   </a:t>
            </a:r>
            <a:r>
              <a:rPr lang="en-US" sz="3600" dirty="0" smtClean="0"/>
              <a:t>4  </a:t>
            </a:r>
            <a:r>
              <a:rPr lang="en-US" sz="3600" dirty="0"/>
              <a:t>× ETT  size</a:t>
            </a:r>
          </a:p>
        </p:txBody>
      </p:sp>
    </p:spTree>
    <p:extLst>
      <p:ext uri="{BB962C8B-B14F-4D97-AF65-F5344CB8AC3E}">
        <p14:creationId xmlns:p14="http://schemas.microsoft.com/office/powerpoint/2010/main" val="17419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5756565" y="1350818"/>
            <a:ext cx="1724891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" y="4"/>
            <a:ext cx="2296391" cy="9040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خسته نباشید 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"/>
            <a:ext cx="10515600" cy="831272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Titr" panose="00000700000000000000" pitchFamily="2" charset="-78"/>
              </a:rPr>
              <a:t>برخی واحد ها و مقیاس های مورد در استفاده در محاسبه داروها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574806"/>
            <a:ext cx="12192000" cy="5283199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Pound (</a:t>
            </a:r>
            <a:r>
              <a:rPr lang="en-US" dirty="0" err="1" smtClean="0">
                <a:solidFill>
                  <a:schemeClr val="tx1"/>
                </a:solidFill>
              </a:rPr>
              <a:t>Ib</a:t>
            </a:r>
            <a:r>
              <a:rPr lang="en-US" dirty="0" smtClean="0">
                <a:solidFill>
                  <a:schemeClr val="tx1"/>
                </a:solidFill>
              </a:rPr>
              <a:t>) : 450gr : 160  Oz ( ounce  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Pint =½ quart : 16 Oz ( ounce  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 Oz ( ounce  ) : 30 CC  : 28.36 gr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 CUP (</a:t>
            </a:r>
            <a:r>
              <a:rPr lang="fa-IR" dirty="0" smtClean="0">
                <a:solidFill>
                  <a:schemeClr val="tx1"/>
                </a:solidFill>
              </a:rPr>
              <a:t>لیوان</a:t>
            </a:r>
            <a:r>
              <a:rPr lang="en-US" dirty="0" smtClean="0">
                <a:solidFill>
                  <a:schemeClr val="tx1"/>
                </a:solidFill>
              </a:rPr>
              <a:t> ) </a:t>
            </a:r>
            <a:r>
              <a:rPr lang="fa-IR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 80  Oz ( ounce ) : 240 CC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fa-IR" dirty="0" smtClean="0">
                <a:solidFill>
                  <a:schemeClr val="tx1"/>
                </a:solidFill>
                <a:cs typeface="B Mitra" panose="00000400000000000000" pitchFamily="2" charset="-78"/>
              </a:rPr>
              <a:t>قاشق چایخوری </a:t>
            </a:r>
            <a:r>
              <a:rPr lang="en-US" dirty="0" smtClean="0">
                <a:solidFill>
                  <a:schemeClr val="tx1"/>
                </a:solidFill>
              </a:rPr>
              <a:t>) Tsp : 5 CC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1( </a:t>
            </a:r>
            <a:r>
              <a:rPr lang="fa-IR" dirty="0" smtClean="0">
                <a:solidFill>
                  <a:schemeClr val="tx1"/>
                </a:solidFill>
                <a:cs typeface="B Mitra" panose="00000400000000000000" pitchFamily="2" charset="-78"/>
              </a:rPr>
              <a:t>قاشق مرباخوری </a:t>
            </a:r>
            <a:r>
              <a:rPr lang="en-US" dirty="0" smtClean="0">
                <a:solidFill>
                  <a:schemeClr val="tx1"/>
                </a:solidFill>
              </a:rPr>
              <a:t>) : 7/5 CC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1( </a:t>
            </a:r>
            <a:r>
              <a:rPr lang="fa-IR" dirty="0" smtClean="0">
                <a:solidFill>
                  <a:schemeClr val="tx1"/>
                </a:solidFill>
                <a:cs typeface="B Mitra" panose="00000400000000000000" pitchFamily="2" charset="-78"/>
              </a:rPr>
              <a:t>قاشق غذاخوری 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sp</a:t>
            </a:r>
            <a:r>
              <a:rPr lang="en-US" dirty="0" smtClean="0">
                <a:solidFill>
                  <a:schemeClr val="tx1"/>
                </a:solidFill>
              </a:rPr>
              <a:t> : 15 CC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 CC </a:t>
            </a:r>
            <a:r>
              <a:rPr lang="en-US" dirty="0" smtClean="0">
                <a:solidFill>
                  <a:schemeClr val="tx1"/>
                </a:solidFill>
              </a:rPr>
              <a:t>: 15 </a:t>
            </a:r>
            <a:r>
              <a:rPr lang="en-US" dirty="0" err="1" smtClean="0">
                <a:solidFill>
                  <a:schemeClr val="tx1"/>
                </a:solidFill>
              </a:rPr>
              <a:t>gtt</a:t>
            </a:r>
            <a:r>
              <a:rPr lang="en-US" dirty="0" smtClean="0">
                <a:solidFill>
                  <a:schemeClr val="tx1"/>
                </a:solidFill>
              </a:rPr>
              <a:t> ( Macro drop ) or 60ghh ( micro drop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" y="0"/>
                <a:ext cx="12191999" cy="6858000"/>
              </a:xfrm>
              <a:solidFill>
                <a:srgbClr val="92D050"/>
              </a:solidFill>
            </p:spPr>
            <p:txBody>
              <a:bodyPr/>
              <a:lstStyle/>
              <a:p>
                <a:r>
                  <a:rPr lang="en-US" dirty="0" smtClean="0"/>
                  <a:t>Mega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: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Kilo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:  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Deci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: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Centi</a:t>
                </a:r>
                <a:r>
                  <a:rPr lang="en-US" dirty="0" smtClean="0"/>
                  <a:t> (C)  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Milli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: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Micro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mc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µ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Nano ( n ) 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1999" cy="6858000"/>
              </a:xfrm>
              <a:blipFill rotWithShape="0">
                <a:blip r:embed="rId2"/>
                <a:stretch>
                  <a:fillRect l="-900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4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B Mitra" panose="00000400000000000000" pitchFamily="2" charset="-78"/>
              </a:rPr>
              <a:t>(ml )</a:t>
            </a:r>
            <a:r>
              <a:rPr lang="fa-IR" dirty="0" smtClean="0">
                <a:cs typeface="B Mitra" panose="00000400000000000000" pitchFamily="2" charset="-78"/>
              </a:rPr>
              <a:t> حجم کل</a:t>
            </a:r>
            <a:r>
              <a:rPr lang="en-US" dirty="0" smtClean="0">
                <a:cs typeface="B Mitra" panose="00000400000000000000" pitchFamily="2" charset="-78"/>
              </a:rPr>
              <a:t> × 100</a:t>
            </a:r>
            <a:r>
              <a:rPr lang="fa-IR" dirty="0" smtClean="0">
                <a:cs typeface="B Mitra" panose="00000400000000000000" pitchFamily="2" charset="-78"/>
              </a:rPr>
              <a:t> درصد/ </a:t>
            </a:r>
            <a:r>
              <a:rPr lang="en-US" dirty="0" smtClean="0">
                <a:cs typeface="B Mitra" panose="00000400000000000000" pitchFamily="2" charset="-78"/>
              </a:rPr>
              <a:t>: </a:t>
            </a:r>
            <a:r>
              <a:rPr lang="fa-IR" dirty="0" smtClean="0">
                <a:cs typeface="B Mitra" panose="00000400000000000000" pitchFamily="2" charset="-78"/>
              </a:rPr>
              <a:t>میزان کل (گرم )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0"/>
            <a:ext cx="12192000" cy="5664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مثال :  200 سی سی محلول بیکربنات سدیم با غلظت 8.4 % حاوی چند گرم بیکربنات سدیم است ؟</a:t>
            </a: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                                  </a:t>
            </a:r>
          </a:p>
          <a:p>
            <a:pPr marL="0" indent="0" algn="l">
              <a:buNone/>
            </a:pPr>
            <a:r>
              <a:rPr lang="fa-IR" dirty="0" smtClean="0">
                <a:cs typeface="B Mitra" panose="00000400000000000000" pitchFamily="2" charset="-78"/>
              </a:rPr>
              <a:t>8.4  :    میزان کل ( گرم )</a:t>
            </a:r>
            <a:r>
              <a:rPr lang="en-US" dirty="0" smtClean="0">
                <a:cs typeface="B Mitra" panose="00000400000000000000" pitchFamily="2" charset="-78"/>
              </a:rPr>
              <a:t>/100    × 200  = 16.8 gr</a:t>
            </a:r>
          </a:p>
          <a:p>
            <a:pPr marL="0" indent="0" algn="l">
              <a:buNone/>
            </a:pPr>
            <a:endParaRPr lang="en-US" dirty="0" smtClean="0">
              <a:cs typeface="B Mitra" panose="00000400000000000000" pitchFamily="2" charset="-78"/>
            </a:endParaRPr>
          </a:p>
          <a:p>
            <a:pPr algn="r" rtl="1"/>
            <a:r>
              <a:rPr lang="en-US" dirty="0" smtClean="0">
                <a:cs typeface="B Mitra" panose="00000400000000000000" pitchFamily="2" charset="-78"/>
              </a:rPr>
              <a:t>100</a:t>
            </a:r>
            <a:r>
              <a:rPr lang="fa-IR" dirty="0" smtClean="0">
                <a:cs typeface="B Mitra" panose="00000400000000000000" pitchFamily="2" charset="-78"/>
              </a:rPr>
              <a:t> سی سی محلول بیکربنات سدیم با غلظت 8.4 % حاوی چند گرم بیکربنات سدیم است ؟                                   </a:t>
            </a:r>
          </a:p>
          <a:p>
            <a:pPr marL="0" indent="0">
              <a:buNone/>
            </a:pPr>
            <a:r>
              <a:rPr lang="fa-IR" dirty="0" smtClean="0">
                <a:cs typeface="B Mitra" panose="00000400000000000000" pitchFamily="2" charset="-78"/>
              </a:rPr>
              <a:t>8.4  :    میزان کل ( گرم )</a:t>
            </a:r>
            <a:r>
              <a:rPr lang="en-US" dirty="0" smtClean="0">
                <a:cs typeface="B Mitra" panose="00000400000000000000" pitchFamily="2" charset="-78"/>
              </a:rPr>
              <a:t>/100    × 100  = 8.4 gr</a:t>
            </a:r>
          </a:p>
          <a:p>
            <a:pPr marL="0" indent="0" algn="l">
              <a:buNone/>
            </a:pPr>
            <a:r>
              <a:rPr lang="en-US" dirty="0" smtClean="0">
                <a:cs typeface="B Mitra" panose="00000400000000000000" pitchFamily="2" charset="-78"/>
              </a:rPr>
              <a:t>8.4 × 1000 = 8400 mg </a:t>
            </a:r>
            <a:r>
              <a:rPr lang="fa-IR" dirty="0" smtClean="0">
                <a:cs typeface="B Mitra" panose="00000400000000000000" pitchFamily="2" charset="-78"/>
              </a:rPr>
              <a:t>/  </a:t>
            </a:r>
            <a:r>
              <a:rPr lang="en-US" dirty="0" smtClean="0">
                <a:cs typeface="B Mitra" panose="00000400000000000000" pitchFamily="2" charset="-78"/>
              </a:rPr>
              <a:t>  100 CC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اگر بخواهیم این میزان را در یک سی سی بدست آوریم</a:t>
            </a:r>
            <a:r>
              <a:rPr lang="en-US" dirty="0" smtClean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ین مقدار را بر 100 تقسیم میکنیم :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fa-IR" dirty="0" smtClean="0">
                <a:cs typeface="B Mitra" panose="00000400000000000000" pitchFamily="2" charset="-78"/>
              </a:rPr>
              <a:t>8400</a:t>
            </a:r>
            <a:r>
              <a:rPr lang="en-US" dirty="0" smtClean="0">
                <a:cs typeface="B Mitra" panose="00000400000000000000" pitchFamily="2" charset="-78"/>
              </a:rPr>
              <a:t>mg / 100    =   84 mg / 1 CC</a:t>
            </a:r>
          </a:p>
          <a:p>
            <a:pPr marL="0" indent="0" algn="r" rtl="1"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00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4827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r"/>
            <a:r>
              <a:rPr lang="fa-IR" sz="3200" dirty="0" smtClean="0">
                <a:cs typeface="B Mitra" panose="00000400000000000000" pitchFamily="2" charset="-78"/>
              </a:rPr>
              <a:t>مثال : 50 سی سی دکستروز 50 درصد حاوی چند گرم قند است ؟  </a:t>
            </a:r>
            <a:br>
              <a:rPr lang="fa-IR" sz="3200" dirty="0" smtClean="0">
                <a:cs typeface="B Mitra" panose="00000400000000000000" pitchFamily="2" charset="-78"/>
              </a:rPr>
            </a:br>
            <a:r>
              <a:rPr lang="fa-IR" sz="3200" dirty="0" smtClean="0">
                <a:cs typeface="B Mitra" panose="00000400000000000000" pitchFamily="2" charset="-78"/>
              </a:rPr>
              <a:t>50  :    میزان کل ( گرم )</a:t>
            </a:r>
            <a:r>
              <a:rPr lang="en-US" sz="3200" dirty="0" smtClean="0">
                <a:cs typeface="B Mitra" panose="00000400000000000000" pitchFamily="2" charset="-78"/>
              </a:rPr>
              <a:t>/100    × </a:t>
            </a:r>
            <a:r>
              <a:rPr lang="en-US" sz="3200" dirty="0">
                <a:cs typeface="B Mitra" panose="00000400000000000000" pitchFamily="2" charset="-78"/>
              </a:rPr>
              <a:t>5</a:t>
            </a:r>
            <a:r>
              <a:rPr lang="en-US" sz="3200" dirty="0" smtClean="0">
                <a:cs typeface="B Mitra" panose="00000400000000000000" pitchFamily="2" charset="-78"/>
              </a:rPr>
              <a:t>0  = </a:t>
            </a:r>
            <a:r>
              <a:rPr lang="fa-IR" sz="3200" dirty="0" smtClean="0">
                <a:cs typeface="B Mitra" panose="00000400000000000000" pitchFamily="2" charset="-78"/>
              </a:rPr>
              <a:t>25</a:t>
            </a:r>
            <a:r>
              <a:rPr lang="en-US" sz="3200" dirty="0" smtClean="0">
                <a:cs typeface="B Mitra" panose="00000400000000000000" pitchFamily="2" charset="-78"/>
              </a:rPr>
              <a:t> gr</a:t>
            </a:r>
            <a:r>
              <a:rPr lang="fa-IR" sz="3200" dirty="0" smtClean="0">
                <a:cs typeface="B Mitra" panose="00000400000000000000" pitchFamily="2" charset="-78"/>
              </a:rPr>
              <a:t> 25000  = </a:t>
            </a:r>
            <a:r>
              <a:rPr lang="en-US" sz="3200" dirty="0" smtClean="0">
                <a:cs typeface="B Mitra" panose="00000400000000000000" pitchFamily="2" charset="-78"/>
              </a:rPr>
              <a:t>mg</a:t>
            </a:r>
            <a:br>
              <a:rPr lang="en-US" sz="3200" dirty="0" smtClean="0">
                <a:cs typeface="B Mitra" panose="00000400000000000000" pitchFamily="2" charset="-78"/>
              </a:rPr>
            </a:br>
            <a:endParaRPr lang="en-US" sz="32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2730"/>
            <a:ext cx="12192000" cy="5184775"/>
          </a:xfrm>
          <a:solidFill>
            <a:srgbClr val="FFFF00"/>
          </a:solidFill>
        </p:spPr>
        <p:txBody>
          <a:bodyPr/>
          <a:lstStyle/>
          <a:p>
            <a:pPr marL="0" indent="0" algn="l">
              <a:buNone/>
            </a:pPr>
            <a:r>
              <a:rPr lang="fa-IR" dirty="0" smtClean="0">
                <a:cs typeface="B Mitra" panose="00000400000000000000" pitchFamily="2" charset="-78"/>
              </a:rPr>
              <a:t>آدرنالین  </a:t>
            </a:r>
            <a:r>
              <a:rPr lang="en-US" dirty="0" smtClean="0">
                <a:cs typeface="B Mitra" panose="00000400000000000000" pitchFamily="2" charset="-78"/>
              </a:rPr>
              <a:t> 1 gr / 10000 = 1000 mg / 10000 =  1mg / 10 CC 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l">
              <a:buNone/>
            </a:pPr>
            <a:endParaRPr lang="en-US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اپی نفرین گاهی برای بیحسی موضعی با لیدوکائین و معمولا بصورت 1 در 200000 ترکیب میشود . چه میزان اپی نفرین در یک ویال 20 سی سی موجود می باشد ؟ 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                                                                                                                  </a:t>
            </a:r>
            <a:r>
              <a:rPr lang="en-US" dirty="0" smtClean="0">
                <a:cs typeface="B Mitra" panose="00000400000000000000" pitchFamily="2" charset="-78"/>
              </a:rPr>
              <a:t>1gr / 200000 =  1000mg /200000 = 1 mg / 200 CC = 1000 microgram / 200 CC = </a:t>
            </a:r>
          </a:p>
          <a:p>
            <a:pPr marL="0" indent="0">
              <a:buNone/>
            </a:pPr>
            <a:r>
              <a:rPr lang="en-US" dirty="0" smtClean="0">
                <a:cs typeface="B Mitra" panose="00000400000000000000" pitchFamily="2" charset="-78"/>
              </a:rPr>
              <a:t>100 microgram ( 0.1 mg) / 20 CC </a:t>
            </a:r>
            <a:endParaRPr lang="fa-IR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پس دریک آمپول 20 سی سی 0.1 میلیگرم آدرنالین معادل 100 میکروگرم آدرنالین موجود است .</a:t>
            </a:r>
            <a:endParaRPr lang="en-US" dirty="0" smtClean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) غلظت محلول موجود </a:t>
            </a:r>
            <a:r>
              <a:rPr lang="en-US" sz="2000" dirty="0" smtClean="0">
                <a:cs typeface="B Mitra" panose="00000400000000000000" pitchFamily="2" charset="-78"/>
              </a:rPr>
              <a:t>N1) ×</a:t>
            </a:r>
            <a:r>
              <a:rPr lang="fa-IR" sz="2000" dirty="0" smtClean="0">
                <a:cs typeface="B Mitra" panose="00000400000000000000" pitchFamily="2" charset="-78"/>
              </a:rPr>
              <a:t> ) حجم برداشته شده از محلول موجود </a:t>
            </a:r>
            <a:r>
              <a:rPr lang="en-US" sz="2000" dirty="0" smtClean="0">
                <a:cs typeface="B Mitra" panose="00000400000000000000" pitchFamily="2" charset="-78"/>
              </a:rPr>
              <a:t>V1) =</a:t>
            </a:r>
            <a:r>
              <a:rPr lang="fa-IR" sz="2000" dirty="0" smtClean="0">
                <a:cs typeface="B Mitra" panose="00000400000000000000" pitchFamily="2" charset="-78"/>
              </a:rPr>
              <a:t> </a:t>
            </a:r>
            <a:r>
              <a:rPr lang="en-US" sz="2000" dirty="0" smtClean="0">
                <a:cs typeface="B Mitra" panose="00000400000000000000" pitchFamily="2" charset="-78"/>
              </a:rPr>
              <a:t> </a:t>
            </a:r>
            <a:r>
              <a:rPr lang="fa-IR" sz="2000" dirty="0" smtClean="0">
                <a:cs typeface="B Mitra" panose="00000400000000000000" pitchFamily="2" charset="-78"/>
              </a:rPr>
              <a:t> غلظت درخواستی </a:t>
            </a:r>
            <a:r>
              <a:rPr lang="en-US" sz="2000" dirty="0" smtClean="0">
                <a:cs typeface="B Mitra" panose="00000400000000000000" pitchFamily="2" charset="-78"/>
              </a:rPr>
              <a:t>(N2) ×</a:t>
            </a:r>
            <a:r>
              <a:rPr lang="fa-IR" sz="2000" dirty="0" smtClean="0">
                <a:cs typeface="B Mitra" panose="00000400000000000000" pitchFamily="2" charset="-78"/>
              </a:rPr>
              <a:t>  حجم درخواستی  </a:t>
            </a:r>
            <a:r>
              <a:rPr lang="en-US" sz="2000" dirty="0" smtClean="0">
                <a:cs typeface="B Mitra" panose="00000400000000000000" pitchFamily="2" charset="-78"/>
              </a:rPr>
              <a:t/>
            </a:r>
            <a:br>
              <a:rPr lang="en-US" sz="2000" dirty="0" smtClean="0">
                <a:cs typeface="B Mitra" panose="00000400000000000000" pitchFamily="2" charset="-78"/>
              </a:rPr>
            </a:br>
            <a:r>
              <a:rPr lang="fa-IR" sz="2000" dirty="0" smtClean="0">
                <a:cs typeface="B Mitra" panose="00000400000000000000" pitchFamily="2" charset="-78"/>
              </a:rPr>
              <a:t>) </a:t>
            </a:r>
            <a:r>
              <a:rPr lang="en-US" sz="2000" dirty="0" smtClean="0">
                <a:cs typeface="B Mitra" panose="00000400000000000000" pitchFamily="2" charset="-78"/>
              </a:rPr>
              <a:t> V2)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مثال : اگر </a:t>
            </a:r>
            <a:r>
              <a:rPr lang="en-US" dirty="0" smtClean="0">
                <a:cs typeface="B Mitra" panose="00000400000000000000" pitchFamily="2" charset="-78"/>
              </a:rPr>
              <a:t>ml</a:t>
            </a:r>
            <a:r>
              <a:rPr lang="fa-IR" dirty="0" smtClean="0">
                <a:cs typeface="B Mitra" panose="00000400000000000000" pitchFamily="2" charset="-78"/>
              </a:rPr>
              <a:t> 10 سدیم بیکربنات 7.5 % مورد نیاز باشد ولی موجودی داروخانه سدیم بیکربنات 8.4 % باشد ، چه مقدار از داروی موجود باید برداشته شود و سپس رقیق گردد تا غلظت مورد نیاز بدست آید ؟ </a:t>
            </a:r>
          </a:p>
          <a:p>
            <a:pPr marL="0" indent="0">
              <a:buNone/>
            </a:pPr>
            <a:r>
              <a:rPr lang="en-US" dirty="0" smtClean="0">
                <a:cs typeface="B Mitra" panose="00000400000000000000" pitchFamily="2" charset="-78"/>
              </a:rPr>
              <a:t>           N1 =  </a:t>
            </a:r>
            <a:r>
              <a:rPr lang="fa-IR" dirty="0" smtClean="0">
                <a:cs typeface="B Mitra" panose="00000400000000000000" pitchFamily="2" charset="-78"/>
              </a:rPr>
              <a:t>8.4</a:t>
            </a:r>
            <a:r>
              <a:rPr lang="en-US" dirty="0" smtClean="0">
                <a:cs typeface="B Mitra" panose="00000400000000000000" pitchFamily="2" charset="-78"/>
              </a:rPr>
              <a:t>       </a:t>
            </a: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en-US" dirty="0" smtClean="0">
                <a:cs typeface="B Mitra" panose="00000400000000000000" pitchFamily="2" charset="-78"/>
              </a:rPr>
              <a:t>N2 =7.5           V1= ?         V2 = 10</a:t>
            </a:r>
            <a:endParaRPr lang="fa-IR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  </a:t>
            </a:r>
            <a:r>
              <a:rPr lang="en-US" dirty="0" smtClean="0">
                <a:cs typeface="B Mitra" panose="00000400000000000000" pitchFamily="2" charset="-78"/>
              </a:rPr>
              <a:t>        N1 × V1 = N2 × V2</a:t>
            </a:r>
          </a:p>
          <a:p>
            <a:pPr marL="0" indent="0">
              <a:buNone/>
            </a:pPr>
            <a:r>
              <a:rPr lang="en-US" dirty="0" smtClean="0">
                <a:cs typeface="B Mitra" panose="00000400000000000000" pitchFamily="2" charset="-78"/>
              </a:rPr>
              <a:t>             8.4 × V1 = 7.5 × 10 </a:t>
            </a:r>
          </a:p>
          <a:p>
            <a:pPr marL="0" indent="0">
              <a:buNone/>
            </a:pPr>
            <a:r>
              <a:rPr lang="en-US" dirty="0">
                <a:cs typeface="B Mitra" panose="00000400000000000000" pitchFamily="2" charset="-78"/>
              </a:rPr>
              <a:t> </a:t>
            </a:r>
            <a:r>
              <a:rPr lang="en-US" dirty="0" smtClean="0">
                <a:cs typeface="B Mitra" panose="00000400000000000000" pitchFamily="2" charset="-78"/>
              </a:rPr>
              <a:t>             V1 = 9 ml</a:t>
            </a:r>
            <a:endParaRPr lang="fa-IR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لذا 9 سی سی از محلول بیکربنات 8.4  % برداشته و با آب مقطر قابل تزریق و حجم را به 10 سی سی میرسانیم .</a:t>
            </a:r>
            <a:endParaRPr lang="en-US" dirty="0" smtClean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6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1" y="83127"/>
            <a:ext cx="11700164" cy="306531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en-US" sz="2800" dirty="0" smtClean="0">
                <a:cs typeface="B Mitra" panose="00000400000000000000" pitchFamily="2" charset="-78"/>
              </a:rPr>
              <a:t>N1 </a:t>
            </a:r>
            <a:r>
              <a:rPr lang="fa-IR" sz="2800" dirty="0" smtClean="0">
                <a:cs typeface="B Mitra" panose="00000400000000000000" pitchFamily="2" charset="-78"/>
              </a:rPr>
              <a:t> : غلظت سرم موجود </a:t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en-US" sz="2800" dirty="0" smtClean="0">
                <a:cs typeface="B Mitra" panose="00000400000000000000" pitchFamily="2" charset="-78"/>
              </a:rPr>
              <a:t>N2</a:t>
            </a:r>
            <a:r>
              <a:rPr lang="fa-IR" sz="2800" dirty="0" smtClean="0">
                <a:cs typeface="B Mitra" panose="00000400000000000000" pitchFamily="2" charset="-78"/>
              </a:rPr>
              <a:t> : غلظت ویال هیپرتونیک موجود          </a:t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en-US" sz="2800" dirty="0" smtClean="0">
                <a:cs typeface="B Mitra" panose="00000400000000000000" pitchFamily="2" charset="-78"/>
              </a:rPr>
              <a:t>N3</a:t>
            </a:r>
            <a:r>
              <a:rPr lang="fa-IR" sz="2800" dirty="0" smtClean="0">
                <a:cs typeface="B Mitra" panose="00000400000000000000" pitchFamily="2" charset="-78"/>
              </a:rPr>
              <a:t> : غلظت سرم مورد نیاز</a:t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en-US" sz="2800" dirty="0" smtClean="0">
                <a:cs typeface="B Mitra" panose="00000400000000000000" pitchFamily="2" charset="-78"/>
              </a:rPr>
              <a:t>V1</a:t>
            </a:r>
            <a:r>
              <a:rPr lang="fa-IR" sz="2800" dirty="0" smtClean="0">
                <a:cs typeface="B Mitra" panose="00000400000000000000" pitchFamily="2" charset="-78"/>
              </a:rPr>
              <a:t> : حجم برداشته شده از سرم ( محلول ) موجود</a:t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en-US" sz="2800" dirty="0" smtClean="0">
                <a:cs typeface="B Mitra" panose="00000400000000000000" pitchFamily="2" charset="-78"/>
              </a:rPr>
              <a:t>V2</a:t>
            </a:r>
            <a:r>
              <a:rPr lang="fa-IR" sz="2800" dirty="0" smtClean="0">
                <a:cs typeface="B Mitra" panose="00000400000000000000" pitchFamily="2" charset="-78"/>
              </a:rPr>
              <a:t> :حجم مورد نیاز از ویال هیپرتونیک موجود </a:t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en-US" sz="2800" dirty="0" smtClean="0">
                <a:cs typeface="B Mitra" panose="00000400000000000000" pitchFamily="2" charset="-78"/>
              </a:rPr>
              <a:t>V3</a:t>
            </a:r>
            <a:r>
              <a:rPr lang="fa-IR" sz="2800" dirty="0" smtClean="0">
                <a:cs typeface="B Mitra" panose="00000400000000000000" pitchFamily="2" charset="-78"/>
              </a:rPr>
              <a:t>: حجم نهایی محلول ( سرم ) درخواستی</a:t>
            </a:r>
            <a:endParaRPr lang="en-US" sz="2800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081" y="3231573"/>
                <a:ext cx="11783291" cy="3626428"/>
              </a:xfr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cs typeface="B Mitra" panose="00000400000000000000" pitchFamily="2" charset="-78"/>
                  </a:rPr>
                  <a:t>V2 × ( N2 – N1 ) = V3 × ( N2 – N3 )</a:t>
                </a:r>
              </a:p>
              <a:p>
                <a:pPr marL="0" indent="0">
                  <a:buNone/>
                </a:pPr>
                <a:r>
                  <a:rPr lang="en-US" dirty="0" smtClean="0">
                    <a:cs typeface="B Mitra" panose="00000400000000000000" pitchFamily="2" charset="-78"/>
                  </a:rPr>
                  <a:t>V1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den>
                    </m:f>
                  </m:oMath>
                </a14:m>
                <a:r>
                  <a:rPr lang="en-US" dirty="0" smtClean="0">
                    <a:cs typeface="B Mitra" panose="00000400000000000000" pitchFamily="2" charset="-78"/>
                  </a:rPr>
                  <a:t>     V2 = V3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cs typeface="B Mitra" panose="00000400000000000000" pitchFamily="2" charset="-78"/>
                  </a:rPr>
                  <a:t> V1 </a:t>
                </a:r>
                <a:endParaRPr lang="fa-IR" dirty="0" smtClean="0">
                  <a:cs typeface="B Mitra" panose="00000400000000000000" pitchFamily="2" charset="-78"/>
                </a:endParaRPr>
              </a:p>
              <a:p>
                <a:pPr marL="0" indent="0" algn="r" rtl="1">
                  <a:buNone/>
                </a:pPr>
                <a:r>
                  <a:rPr lang="fa-IR" dirty="0">
                    <a:cs typeface="B Mitra" panose="00000400000000000000" pitchFamily="2" charset="-78"/>
                  </a:rPr>
                  <a:t> </a:t>
                </a:r>
                <a:r>
                  <a:rPr lang="fa-IR" dirty="0" smtClean="0">
                    <a:cs typeface="B Mitra" panose="00000400000000000000" pitchFamily="2" charset="-78"/>
                  </a:rPr>
                  <a:t>: برای بدست آوردن 100 سی سی سرم دکستروز 12/5 درصد چه میزان از سرم دکستروز 5 % و چه میزان از ویال دکستروز هیپرتونیک 50 % مورد نیاز است ؟</a:t>
                </a:r>
              </a:p>
              <a:p>
                <a:pPr marL="0" indent="0" algn="r" rtl="1">
                  <a:buNone/>
                </a:pPr>
                <a:r>
                  <a:rPr lang="en-US" dirty="0">
                    <a:cs typeface="B Mitra" panose="00000400000000000000" pitchFamily="2" charset="-78"/>
                  </a:rPr>
                  <a:t>N1 </a:t>
                </a:r>
                <a:r>
                  <a:rPr lang="fa-IR" dirty="0">
                    <a:cs typeface="B Mitra" panose="00000400000000000000" pitchFamily="2" charset="-78"/>
                  </a:rPr>
                  <a:t> : </a:t>
                </a:r>
                <a:r>
                  <a:rPr lang="fa-IR" dirty="0" smtClean="0">
                    <a:cs typeface="B Mitra" panose="00000400000000000000" pitchFamily="2" charset="-78"/>
                  </a:rPr>
                  <a:t>5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r>
                  <a:rPr lang="en-US" dirty="0">
                    <a:cs typeface="B Mitra" panose="00000400000000000000" pitchFamily="2" charset="-78"/>
                  </a:rPr>
                  <a:t>N2</a:t>
                </a:r>
                <a:r>
                  <a:rPr lang="fa-IR" dirty="0">
                    <a:cs typeface="B Mitra" panose="00000400000000000000" pitchFamily="2" charset="-78"/>
                  </a:rPr>
                  <a:t> : </a:t>
                </a:r>
                <a:r>
                  <a:rPr lang="fa-IR" dirty="0" smtClean="0">
                    <a:cs typeface="B Mitra" panose="00000400000000000000" pitchFamily="2" charset="-78"/>
                  </a:rPr>
                  <a:t>50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r>
                  <a:rPr lang="en-US" dirty="0">
                    <a:cs typeface="B Mitra" panose="00000400000000000000" pitchFamily="2" charset="-78"/>
                  </a:rPr>
                  <a:t>N3</a:t>
                </a:r>
                <a:r>
                  <a:rPr lang="fa-IR" dirty="0">
                    <a:cs typeface="B Mitra" panose="00000400000000000000" pitchFamily="2" charset="-78"/>
                  </a:rPr>
                  <a:t> : </a:t>
                </a:r>
                <a:r>
                  <a:rPr lang="fa-IR" dirty="0" smtClean="0">
                    <a:cs typeface="B Mitra" panose="00000400000000000000" pitchFamily="2" charset="-78"/>
                  </a:rPr>
                  <a:t>12/5 </a:t>
                </a:r>
                <a:r>
                  <a:rPr lang="en-US" dirty="0">
                    <a:cs typeface="B Mitra" panose="00000400000000000000" pitchFamily="2" charset="-78"/>
                  </a:rPr>
                  <a:t>V1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)</m:t>
                        </m:r>
                      </m:den>
                    </m:f>
                  </m:oMath>
                </a14:m>
                <a:r>
                  <a:rPr lang="en-US" dirty="0" smtClean="0">
                    <a:cs typeface="B Mitra" panose="00000400000000000000" pitchFamily="2" charset="-78"/>
                  </a:rPr>
                  <a:t> = 83/3                                                                                                  </a:t>
                </a:r>
              </a:p>
              <a:p>
                <a:pPr marL="0" indent="0" algn="r" rtl="1">
                  <a:buNone/>
                </a:pPr>
                <a:r>
                  <a:rPr lang="en-US" dirty="0" smtClean="0">
                    <a:cs typeface="B Mitra" panose="00000400000000000000" pitchFamily="2" charset="-78"/>
                  </a:rPr>
                  <a:t>         V2 </a:t>
                </a:r>
                <a:r>
                  <a:rPr lang="en-US" dirty="0">
                    <a:cs typeface="B Mitra" panose="00000400000000000000" pitchFamily="2" charset="-78"/>
                  </a:rPr>
                  <a:t>= </a:t>
                </a:r>
                <a:r>
                  <a:rPr lang="en-US" dirty="0" smtClean="0">
                    <a:cs typeface="B Mitra" panose="00000400000000000000" pitchFamily="2" charset="-78"/>
                  </a:rPr>
                  <a:t>100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cs typeface="B Mitra" panose="00000400000000000000" pitchFamily="2" charset="-78"/>
                  </a:rPr>
                  <a:t> </a:t>
                </a:r>
                <a:r>
                  <a:rPr lang="en-US" dirty="0" smtClean="0">
                    <a:cs typeface="B Mitra" panose="00000400000000000000" pitchFamily="2" charset="-78"/>
                  </a:rPr>
                  <a:t>83/3 = 16/6                                                                                                                   </a:t>
                </a:r>
                <a:r>
                  <a:rPr lang="fa-IR" dirty="0" smtClean="0">
                    <a:cs typeface="B Mitra" panose="00000400000000000000" pitchFamily="2" charset="-78"/>
                  </a:rPr>
                  <a:t>            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r>
                  <a:rPr lang="en-US" dirty="0">
                    <a:cs typeface="B Mitra" panose="00000400000000000000" pitchFamily="2" charset="-78"/>
                  </a:rPr>
                  <a:t>V1</a:t>
                </a:r>
                <a:r>
                  <a:rPr lang="fa-IR" dirty="0">
                    <a:cs typeface="B Mitra" panose="00000400000000000000" pitchFamily="2" charset="-78"/>
                  </a:rPr>
                  <a:t> : </a:t>
                </a:r>
                <a:r>
                  <a:rPr lang="fa-IR" dirty="0" smtClean="0">
                    <a:cs typeface="B Mitra" panose="00000400000000000000" pitchFamily="2" charset="-78"/>
                  </a:rPr>
                  <a:t>؟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r>
                  <a:rPr lang="en-US" dirty="0">
                    <a:cs typeface="B Mitra" panose="00000400000000000000" pitchFamily="2" charset="-78"/>
                  </a:rPr>
                  <a:t>V2</a:t>
                </a:r>
                <a:r>
                  <a:rPr lang="fa-IR" dirty="0">
                    <a:cs typeface="B Mitra" panose="00000400000000000000" pitchFamily="2" charset="-78"/>
                  </a:rPr>
                  <a:t> </a:t>
                </a:r>
                <a:r>
                  <a:rPr lang="fa-IR" dirty="0" smtClean="0">
                    <a:cs typeface="B Mitra" panose="00000400000000000000" pitchFamily="2" charset="-78"/>
                  </a:rPr>
                  <a:t>:؟</a:t>
                </a:r>
                <a:r>
                  <a:rPr lang="fa-IR" dirty="0">
                    <a:cs typeface="B Mitra" panose="00000400000000000000" pitchFamily="2" charset="-78"/>
                  </a:rPr>
                  <a:t/>
                </a:r>
                <a:br>
                  <a:rPr lang="fa-IR" dirty="0">
                    <a:cs typeface="B Mitra" panose="00000400000000000000" pitchFamily="2" charset="-78"/>
                  </a:rPr>
                </a:br>
                <a:r>
                  <a:rPr lang="en-US" dirty="0">
                    <a:cs typeface="B Mitra" panose="00000400000000000000" pitchFamily="2" charset="-78"/>
                  </a:rPr>
                  <a:t>V3</a:t>
                </a:r>
                <a:r>
                  <a:rPr lang="fa-IR" dirty="0">
                    <a:cs typeface="B Mitra" panose="00000400000000000000" pitchFamily="2" charset="-78"/>
                  </a:rPr>
                  <a:t>: </a:t>
                </a:r>
                <a:r>
                  <a:rPr lang="fa-IR" dirty="0" smtClean="0">
                    <a:cs typeface="B Mitra" panose="00000400000000000000" pitchFamily="2" charset="-78"/>
                  </a:rPr>
                  <a:t>100</a:t>
                </a:r>
                <a:endParaRPr lang="en-US" dirty="0"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081" y="3231573"/>
                <a:ext cx="11783291" cy="3626428"/>
              </a:xfrm>
              <a:blipFill rotWithShape="0">
                <a:blip r:embed="rId2"/>
                <a:stretch>
                  <a:fillRect l="-673" t="-4034" r="-724" b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4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1720</Words>
  <Application>Microsoft Office PowerPoint</Application>
  <PresentationFormat>Widescreen</PresentationFormat>
  <Paragraphs>249</Paragraphs>
  <Slides>32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2  Davat</vt:lpstr>
      <vt:lpstr>Arial</vt:lpstr>
      <vt:lpstr>B Mitra</vt:lpstr>
      <vt:lpstr>B Titr</vt:lpstr>
      <vt:lpstr>Calibri</vt:lpstr>
      <vt:lpstr>Cambria Math</vt:lpstr>
      <vt:lpstr>Courier New</vt:lpstr>
      <vt:lpstr>IranNastaliq</vt:lpstr>
      <vt:lpstr>Times New Roman</vt:lpstr>
      <vt:lpstr>Wingdings</vt:lpstr>
      <vt:lpstr>Office Theme</vt:lpstr>
      <vt:lpstr>بسمه تعالی</vt:lpstr>
      <vt:lpstr>PowerPoint Presentation</vt:lpstr>
      <vt:lpstr>PowerPoint Presentation</vt:lpstr>
      <vt:lpstr>برخی واحد ها و مقیاس های مورد در استفاده در محاسبه داروها </vt:lpstr>
      <vt:lpstr>PowerPoint Presentation</vt:lpstr>
      <vt:lpstr>(ml ) حجم کل × 100 درصد/ : میزان کل (گرم )</vt:lpstr>
      <vt:lpstr>مثال : 50 سی سی دکستروز 50 درصد حاوی چند گرم قند است ؟   50  :    میزان کل ( گرم )/100    × 50  = 25 gr 25000  = mg </vt:lpstr>
      <vt:lpstr>) غلظت محلول موجود N1) × ) حجم برداشته شده از محلول موجود V1) =   غلظت درخواستی (N2) ×  حجم درخواستی   )  V2)</vt:lpstr>
      <vt:lpstr>N1  : غلظت سرم موجود  N2 : غلظت ویال هیپرتونیک موجود           N3 : غلظت سرم مورد نیاز V1 : حجم برداشته شده از سرم ( محلول ) موجود V2 :حجم مورد نیاز از ویال هیپرتونیک موجود  V3: حجم نهایی محلول ( سرم ) درخواستی</vt:lpstr>
      <vt:lpstr>تبدیل میلی اکی والان به میلی گرم</vt:lpstr>
      <vt:lpstr>لذا برای بدست آوردن 100 سی سی دکستروز 12/5 درصد باید 83/3 سی سی از سرم  دکستروز5 درصد و 16/6 سی سی از ویال دکستروز 50 درصد را با هم مخلوط کرد .</vt:lpstr>
      <vt:lpstr>PowerPoint Presentation</vt:lpstr>
      <vt:lpstr>(شده دستور دوز  × دسترس در داروی مقدار)/(موجود دوز)      =  میزان مورد نیاز </vt:lpstr>
      <vt:lpstr>تعیین سرعت انفوزیون سرم های معمول :</vt:lpstr>
      <vt:lpstr>تعیین دوز دارو در اطفال</vt:lpstr>
      <vt:lpstr>PowerPoint Presentation</vt:lpstr>
      <vt:lpstr>PowerPoint Presentation</vt:lpstr>
      <vt:lpstr>PowerPoint Presentation</vt:lpstr>
      <vt:lpstr>( محلول   حجم ( CC)   ×  قطره فاکتور  ×  B.W ×  دستورپزشک )/(محلول داخل داروی کل دوز   ×1000)  =  gtt/min</vt:lpstr>
      <vt:lpstr>فرمولهای تسهیل شده :</vt:lpstr>
      <vt:lpstr>PowerPoint Presentation</vt:lpstr>
      <vt:lpstr>تزریق آمیودارون Amiodarone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جهت تهیه داروهایی مانند هپارین و انسولین که بر حسب واحد اندازه گیری میشوند ، به ترتیب ذیل عمل میکنیم  :</vt:lpstr>
      <vt:lpstr>Frusemide (Lasix) 10,20,40 mg</vt:lpstr>
      <vt:lpstr>Endo Tracheal Tube ( ETT 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op1</dc:creator>
  <cp:lastModifiedBy>op1</cp:lastModifiedBy>
  <cp:revision>94</cp:revision>
  <dcterms:created xsi:type="dcterms:W3CDTF">2022-10-26T07:46:52Z</dcterms:created>
  <dcterms:modified xsi:type="dcterms:W3CDTF">2022-11-01T16:31:02Z</dcterms:modified>
</cp:coreProperties>
</file>